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5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6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5" r:id="rId3"/>
    <p:sldId id="271" r:id="rId4"/>
    <p:sldId id="272" r:id="rId5"/>
    <p:sldId id="273" r:id="rId6"/>
    <p:sldId id="274" r:id="rId7"/>
    <p:sldId id="276" r:id="rId8"/>
  </p:sldIdLst>
  <p:sldSz cx="9144000" cy="6858000" type="screen4x3"/>
  <p:notesSz cx="9926638" cy="6797675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6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70" autoAdjust="0"/>
    <p:restoredTop sz="94660"/>
  </p:normalViewPr>
  <p:slideViewPr>
    <p:cSldViewPr>
      <p:cViewPr varScale="1">
        <p:scale>
          <a:sx n="71" d="100"/>
          <a:sy n="71" d="100"/>
        </p:scale>
        <p:origin x="1224" y="60"/>
      </p:cViewPr>
      <p:guideLst>
        <p:guide orient="horz" pos="288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1243EE-9E83-4B6A-AE5F-E5C3F2C1C78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C7B11E2D-2E6A-4382-9ECB-7533B940F0E2}">
      <dgm:prSet phldrT="[Texto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s-AR" sz="1000" b="1" dirty="0" smtClean="0">
              <a:solidFill>
                <a:schemeClr val="tx1"/>
              </a:solidFill>
            </a:rPr>
            <a:t>ACTIVIDAD 97</a:t>
          </a:r>
        </a:p>
        <a:p>
          <a:r>
            <a:rPr lang="es-AR" sz="1000" dirty="0" smtClean="0">
              <a:solidFill>
                <a:schemeClr val="tx1"/>
              </a:solidFill>
            </a:rPr>
            <a:t>TRABAJADOR AGRARIO </a:t>
          </a:r>
        </a:p>
        <a:p>
          <a:r>
            <a:rPr lang="es-AR" sz="1000" b="1" dirty="0" smtClean="0">
              <a:solidFill>
                <a:schemeClr val="tx1"/>
              </a:solidFill>
            </a:rPr>
            <a:t>LEY 26.727</a:t>
          </a:r>
          <a:endParaRPr lang="es-AR" sz="1000" b="1" dirty="0">
            <a:solidFill>
              <a:schemeClr val="tx1"/>
            </a:solidFill>
          </a:endParaRPr>
        </a:p>
      </dgm:t>
    </dgm:pt>
    <dgm:pt modelId="{901694F1-C1E5-45D6-AFEC-DA36B75B0EC0}" type="parTrans" cxnId="{507B2DC4-60C1-4B89-B01C-B5BABD936F36}">
      <dgm:prSet/>
      <dgm:spPr/>
      <dgm:t>
        <a:bodyPr/>
        <a:lstStyle/>
        <a:p>
          <a:endParaRPr lang="es-AR" sz="1000"/>
        </a:p>
      </dgm:t>
    </dgm:pt>
    <dgm:pt modelId="{2A7DC93A-AB27-4093-BCD7-EAF3DBB3E435}" type="sibTrans" cxnId="{507B2DC4-60C1-4B89-B01C-B5BABD936F36}">
      <dgm:prSet/>
      <dgm:spPr/>
      <dgm:t>
        <a:bodyPr/>
        <a:lstStyle/>
        <a:p>
          <a:endParaRPr lang="es-AR" sz="1000"/>
        </a:p>
      </dgm:t>
    </dgm:pt>
    <dgm:pt modelId="{5A3CE117-271F-4F8B-B191-34F2322D39D0}">
      <dgm:prSet phldrT="[Texto]" custT="1"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chemeClr val="accent3">
              <a:lumMod val="75000"/>
              <a:alpha val="90000"/>
            </a:schemeClr>
          </a:solidFill>
        </a:ln>
      </dgm:spPr>
      <dgm:t>
        <a:bodyPr/>
        <a:lstStyle/>
        <a:p>
          <a:r>
            <a:rPr lang="es-AR" sz="1200" dirty="0" smtClean="0"/>
            <a:t>APORTE SEGURO DE SEPELIO UATRE: 1.5%</a:t>
          </a:r>
          <a:endParaRPr lang="es-AR" sz="1200" dirty="0"/>
        </a:p>
      </dgm:t>
    </dgm:pt>
    <dgm:pt modelId="{E50FF81F-2011-4D0B-B0AD-631438E92590}" type="parTrans" cxnId="{6AEDCFB0-418D-43F2-BE59-0C468011BA37}">
      <dgm:prSet/>
      <dgm:spPr/>
      <dgm:t>
        <a:bodyPr/>
        <a:lstStyle/>
        <a:p>
          <a:endParaRPr lang="es-AR" sz="1000"/>
        </a:p>
      </dgm:t>
    </dgm:pt>
    <dgm:pt modelId="{360048E7-18E1-462F-A029-19ED5467D9A6}" type="sibTrans" cxnId="{6AEDCFB0-418D-43F2-BE59-0C468011BA37}">
      <dgm:prSet/>
      <dgm:spPr/>
      <dgm:t>
        <a:bodyPr/>
        <a:lstStyle/>
        <a:p>
          <a:endParaRPr lang="es-AR" sz="1000"/>
        </a:p>
      </dgm:t>
    </dgm:pt>
    <dgm:pt modelId="{243034C9-5681-468B-9023-33F46F2EB867}">
      <dgm:prSet phldrT="[Texto]" custT="1"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chemeClr val="accent3">
              <a:lumMod val="75000"/>
              <a:alpha val="90000"/>
            </a:schemeClr>
          </a:solidFill>
        </a:ln>
      </dgm:spPr>
      <dgm:t>
        <a:bodyPr/>
        <a:lstStyle/>
        <a:p>
          <a:r>
            <a:rPr lang="es-AR" sz="1200" dirty="0" smtClean="0"/>
            <a:t>CONTRIBUCION RENATRE: 1.5%</a:t>
          </a:r>
          <a:endParaRPr lang="es-AR" sz="1200" dirty="0"/>
        </a:p>
      </dgm:t>
    </dgm:pt>
    <dgm:pt modelId="{3BCC8966-3A39-4F35-BB78-8AC636BB2B2E}" type="parTrans" cxnId="{A34B5C80-0157-4B31-ABAF-A9DD8ED16FE9}">
      <dgm:prSet/>
      <dgm:spPr/>
      <dgm:t>
        <a:bodyPr/>
        <a:lstStyle/>
        <a:p>
          <a:endParaRPr lang="es-AR" sz="1000"/>
        </a:p>
      </dgm:t>
    </dgm:pt>
    <dgm:pt modelId="{25D58AFA-79D9-46DE-B1BB-CA7971768BD7}" type="sibTrans" cxnId="{A34B5C80-0157-4B31-ABAF-A9DD8ED16FE9}">
      <dgm:prSet/>
      <dgm:spPr/>
      <dgm:t>
        <a:bodyPr/>
        <a:lstStyle/>
        <a:p>
          <a:endParaRPr lang="es-AR" sz="1000"/>
        </a:p>
      </dgm:t>
    </dgm:pt>
    <dgm:pt modelId="{02F9838E-FEC7-464A-BFA0-2D4EEAFE9FCD}">
      <dgm:prSet phldrT="[Texto]" custT="1"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chemeClr val="accent3">
              <a:lumMod val="75000"/>
              <a:alpha val="90000"/>
            </a:schemeClr>
          </a:solidFill>
        </a:ln>
      </dgm:spPr>
      <dgm:t>
        <a:bodyPr/>
        <a:lstStyle/>
        <a:p>
          <a:r>
            <a:rPr lang="es-AR" sz="1200" dirty="0" smtClean="0"/>
            <a:t>OPCIONALMENTE LIQUIDA UN 2% ADICIONAL CON DESTINO A LA JUBILACION ANTICIPADA</a:t>
          </a:r>
          <a:endParaRPr lang="es-AR" sz="1200" dirty="0"/>
        </a:p>
      </dgm:t>
    </dgm:pt>
    <dgm:pt modelId="{9DFA3887-E247-45CB-8989-7F141DBD21BB}" type="parTrans" cxnId="{2F4B1B5E-16BE-40C5-B0FB-E02ADB0F66DF}">
      <dgm:prSet/>
      <dgm:spPr/>
      <dgm:t>
        <a:bodyPr/>
        <a:lstStyle/>
        <a:p>
          <a:endParaRPr lang="es-AR" sz="1000"/>
        </a:p>
      </dgm:t>
    </dgm:pt>
    <dgm:pt modelId="{132DB800-C8E0-464C-85CD-D610880DAE84}" type="sibTrans" cxnId="{2F4B1B5E-16BE-40C5-B0FB-E02ADB0F66DF}">
      <dgm:prSet/>
      <dgm:spPr/>
      <dgm:t>
        <a:bodyPr/>
        <a:lstStyle/>
        <a:p>
          <a:endParaRPr lang="es-AR" sz="1000"/>
        </a:p>
      </dgm:t>
    </dgm:pt>
    <dgm:pt modelId="{ECEA090E-8215-45CA-B2A3-98C46BE2C21F}" type="pres">
      <dgm:prSet presAssocID="{E31243EE-9E83-4B6A-AE5F-E5C3F2C1C78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7D309377-621A-47AE-BEF7-9704CF5410CF}" type="pres">
      <dgm:prSet presAssocID="{C7B11E2D-2E6A-4382-9ECB-7533B940F0E2}" presName="linNode" presStyleCnt="0"/>
      <dgm:spPr/>
    </dgm:pt>
    <dgm:pt modelId="{0239807D-BB42-4686-B0A0-6EFE53B90A5E}" type="pres">
      <dgm:prSet presAssocID="{C7B11E2D-2E6A-4382-9ECB-7533B940F0E2}" presName="parentText" presStyleLbl="node1" presStyleIdx="0" presStyleCnt="1" custScaleX="52062" custLinFactNeighborX="-9356" custLinFactNeighborY="-2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F5A133A-B8FA-4C85-9730-BB349C9F3738}" type="pres">
      <dgm:prSet presAssocID="{C7B11E2D-2E6A-4382-9ECB-7533B940F0E2}" presName="descendantText" presStyleLbl="alignAccFollowNode1" presStyleIdx="0" presStyleCnt="1" custScaleX="91581" custScaleY="12513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507B2DC4-60C1-4B89-B01C-B5BABD936F36}" srcId="{E31243EE-9E83-4B6A-AE5F-E5C3F2C1C78C}" destId="{C7B11E2D-2E6A-4382-9ECB-7533B940F0E2}" srcOrd="0" destOrd="0" parTransId="{901694F1-C1E5-45D6-AFEC-DA36B75B0EC0}" sibTransId="{2A7DC93A-AB27-4093-BCD7-EAF3DBB3E435}"/>
    <dgm:cxn modelId="{D2DF28ED-1793-4D8A-82AE-68351C41AFDA}" type="presOf" srcId="{02F9838E-FEC7-464A-BFA0-2D4EEAFE9FCD}" destId="{3F5A133A-B8FA-4C85-9730-BB349C9F3738}" srcOrd="0" destOrd="2" presId="urn:microsoft.com/office/officeart/2005/8/layout/vList5"/>
    <dgm:cxn modelId="{386886EF-C4C7-462D-964C-E8116D1441CF}" type="presOf" srcId="{C7B11E2D-2E6A-4382-9ECB-7533B940F0E2}" destId="{0239807D-BB42-4686-B0A0-6EFE53B90A5E}" srcOrd="0" destOrd="0" presId="urn:microsoft.com/office/officeart/2005/8/layout/vList5"/>
    <dgm:cxn modelId="{A34B5C80-0157-4B31-ABAF-A9DD8ED16FE9}" srcId="{C7B11E2D-2E6A-4382-9ECB-7533B940F0E2}" destId="{243034C9-5681-468B-9023-33F46F2EB867}" srcOrd="1" destOrd="0" parTransId="{3BCC8966-3A39-4F35-BB78-8AC636BB2B2E}" sibTransId="{25D58AFA-79D9-46DE-B1BB-CA7971768BD7}"/>
    <dgm:cxn modelId="{2F4B1B5E-16BE-40C5-B0FB-E02ADB0F66DF}" srcId="{C7B11E2D-2E6A-4382-9ECB-7533B940F0E2}" destId="{02F9838E-FEC7-464A-BFA0-2D4EEAFE9FCD}" srcOrd="2" destOrd="0" parTransId="{9DFA3887-E247-45CB-8989-7F141DBD21BB}" sibTransId="{132DB800-C8E0-464C-85CD-D610880DAE84}"/>
    <dgm:cxn modelId="{D8023F37-F35F-4EE8-9872-9A3F2FDFD911}" type="presOf" srcId="{E31243EE-9E83-4B6A-AE5F-E5C3F2C1C78C}" destId="{ECEA090E-8215-45CA-B2A3-98C46BE2C21F}" srcOrd="0" destOrd="0" presId="urn:microsoft.com/office/officeart/2005/8/layout/vList5"/>
    <dgm:cxn modelId="{7C86C7AF-FB99-424A-8C17-2B1375F92839}" type="presOf" srcId="{243034C9-5681-468B-9023-33F46F2EB867}" destId="{3F5A133A-B8FA-4C85-9730-BB349C9F3738}" srcOrd="0" destOrd="1" presId="urn:microsoft.com/office/officeart/2005/8/layout/vList5"/>
    <dgm:cxn modelId="{B8259792-97C9-40E9-ABFE-7FD73C3E04E6}" type="presOf" srcId="{5A3CE117-271F-4F8B-B191-34F2322D39D0}" destId="{3F5A133A-B8FA-4C85-9730-BB349C9F3738}" srcOrd="0" destOrd="0" presId="urn:microsoft.com/office/officeart/2005/8/layout/vList5"/>
    <dgm:cxn modelId="{6AEDCFB0-418D-43F2-BE59-0C468011BA37}" srcId="{C7B11E2D-2E6A-4382-9ECB-7533B940F0E2}" destId="{5A3CE117-271F-4F8B-B191-34F2322D39D0}" srcOrd="0" destOrd="0" parTransId="{E50FF81F-2011-4D0B-B0AD-631438E92590}" sibTransId="{360048E7-18E1-462F-A029-19ED5467D9A6}"/>
    <dgm:cxn modelId="{CFE3DC58-D078-4875-9B93-16465CCF35B0}" type="presParOf" srcId="{ECEA090E-8215-45CA-B2A3-98C46BE2C21F}" destId="{7D309377-621A-47AE-BEF7-9704CF5410CF}" srcOrd="0" destOrd="0" presId="urn:microsoft.com/office/officeart/2005/8/layout/vList5"/>
    <dgm:cxn modelId="{FDBBFA97-76D6-427B-9A2F-EB6A51DC312A}" type="presParOf" srcId="{7D309377-621A-47AE-BEF7-9704CF5410CF}" destId="{0239807D-BB42-4686-B0A0-6EFE53B90A5E}" srcOrd="0" destOrd="0" presId="urn:microsoft.com/office/officeart/2005/8/layout/vList5"/>
    <dgm:cxn modelId="{574BA78C-A85B-4018-B76D-DE3FB2FFA51B}" type="presParOf" srcId="{7D309377-621A-47AE-BEF7-9704CF5410CF}" destId="{3F5A133A-B8FA-4C85-9730-BB349C9F373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D29E644-9514-4C2C-B4A8-DE77F94E8E82}" type="doc">
      <dgm:prSet loTypeId="urn:microsoft.com/office/officeart/2008/layout/VerticalCurvedList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s-AR"/>
        </a:p>
      </dgm:t>
    </dgm:pt>
    <dgm:pt modelId="{0DD72FAE-57DB-4740-A02D-872EC15CB49E}">
      <dgm:prSet phldrT="[Texto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s-AR" sz="1000" dirty="0" smtClean="0"/>
            <a:t>LIQUIDA APORTE SEGURO DE SEPELIO UATRE: 1,5%</a:t>
          </a:r>
          <a:endParaRPr lang="es-AR" sz="1000" dirty="0"/>
        </a:p>
      </dgm:t>
    </dgm:pt>
    <dgm:pt modelId="{7A783E15-4410-4B0D-8A9D-1FE9AB952264}" type="parTrans" cxnId="{55AC38BF-864C-48CE-8EA0-15E5A695DCCE}">
      <dgm:prSet/>
      <dgm:spPr/>
      <dgm:t>
        <a:bodyPr/>
        <a:lstStyle/>
        <a:p>
          <a:endParaRPr lang="es-AR" sz="1000"/>
        </a:p>
      </dgm:t>
    </dgm:pt>
    <dgm:pt modelId="{2B1ED8DD-D40F-4F83-B303-78C661B05027}" type="sibTrans" cxnId="{55AC38BF-864C-48CE-8EA0-15E5A695DCCE}">
      <dgm:prSet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s-AR" sz="1000"/>
        </a:p>
      </dgm:t>
    </dgm:pt>
    <dgm:pt modelId="{6F97B259-EEE1-44C9-A211-329BC2A83606}">
      <dgm:prSet phldrT="[Texto]" custT="1"/>
      <dgm:spPr>
        <a:solidFill>
          <a:schemeClr val="accent3">
            <a:lumMod val="20000"/>
            <a:lumOff val="80000"/>
          </a:schemeClr>
        </a:solidFill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r>
            <a:rPr lang="es-AR" sz="1000" dirty="0" smtClean="0"/>
            <a:t>LIQUIDA CONTRIBUCION RENATRE: 1,5%</a:t>
          </a:r>
          <a:endParaRPr lang="es-AR" sz="1000" b="1" dirty="0"/>
        </a:p>
      </dgm:t>
    </dgm:pt>
    <dgm:pt modelId="{61362163-5407-4A51-9E6E-0D41D7673406}" type="parTrans" cxnId="{ED03FA9B-B9AE-47F1-B58D-09BB38A8BC2B}">
      <dgm:prSet/>
      <dgm:spPr/>
      <dgm:t>
        <a:bodyPr/>
        <a:lstStyle/>
        <a:p>
          <a:endParaRPr lang="es-AR" sz="1000"/>
        </a:p>
      </dgm:t>
    </dgm:pt>
    <dgm:pt modelId="{1231A72C-DDE1-4C8F-B76F-C8B27C8BAA8C}" type="sibTrans" cxnId="{ED03FA9B-B9AE-47F1-B58D-09BB38A8BC2B}">
      <dgm:prSet/>
      <dgm:spPr/>
      <dgm:t>
        <a:bodyPr/>
        <a:lstStyle/>
        <a:p>
          <a:endParaRPr lang="es-AR" sz="1000"/>
        </a:p>
      </dgm:t>
    </dgm:pt>
    <dgm:pt modelId="{20C321A5-58D5-4248-BC61-020E818D8366}" type="pres">
      <dgm:prSet presAssocID="{7D29E644-9514-4C2C-B4A8-DE77F94E8E8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AR"/>
        </a:p>
      </dgm:t>
    </dgm:pt>
    <dgm:pt modelId="{C2D39E47-9057-44EA-BAF5-D59D5774DBCA}" type="pres">
      <dgm:prSet presAssocID="{7D29E644-9514-4C2C-B4A8-DE77F94E8E82}" presName="Name1" presStyleCnt="0"/>
      <dgm:spPr/>
    </dgm:pt>
    <dgm:pt modelId="{0411CCE0-CB58-44D1-AA28-CCB51E50B503}" type="pres">
      <dgm:prSet presAssocID="{7D29E644-9514-4C2C-B4A8-DE77F94E8E82}" presName="cycle" presStyleCnt="0"/>
      <dgm:spPr/>
    </dgm:pt>
    <dgm:pt modelId="{52185823-24CE-4754-ACE8-E4F6483377E6}" type="pres">
      <dgm:prSet presAssocID="{7D29E644-9514-4C2C-B4A8-DE77F94E8E82}" presName="srcNode" presStyleLbl="node1" presStyleIdx="0" presStyleCnt="2"/>
      <dgm:spPr/>
    </dgm:pt>
    <dgm:pt modelId="{9A662F2F-A044-4E9F-97CD-179E281F0006}" type="pres">
      <dgm:prSet presAssocID="{7D29E644-9514-4C2C-B4A8-DE77F94E8E82}" presName="conn" presStyleLbl="parChTrans1D2" presStyleIdx="0" presStyleCnt="1"/>
      <dgm:spPr/>
      <dgm:t>
        <a:bodyPr/>
        <a:lstStyle/>
        <a:p>
          <a:endParaRPr lang="es-AR"/>
        </a:p>
      </dgm:t>
    </dgm:pt>
    <dgm:pt modelId="{F9F0DF91-205B-48AB-9BFE-B51D2F8E4AAB}" type="pres">
      <dgm:prSet presAssocID="{7D29E644-9514-4C2C-B4A8-DE77F94E8E82}" presName="extraNode" presStyleLbl="node1" presStyleIdx="0" presStyleCnt="2"/>
      <dgm:spPr/>
    </dgm:pt>
    <dgm:pt modelId="{DA7876BB-D148-4B51-B49D-736AB4600A5D}" type="pres">
      <dgm:prSet presAssocID="{7D29E644-9514-4C2C-B4A8-DE77F94E8E82}" presName="dstNode" presStyleLbl="node1" presStyleIdx="0" presStyleCnt="2"/>
      <dgm:spPr/>
    </dgm:pt>
    <dgm:pt modelId="{25BCD850-9770-4F82-B989-7F519AA8A1BE}" type="pres">
      <dgm:prSet presAssocID="{0DD72FAE-57DB-4740-A02D-872EC15CB49E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B1F7395-9104-4902-9AE4-EBCE8096ECAE}" type="pres">
      <dgm:prSet presAssocID="{0DD72FAE-57DB-4740-A02D-872EC15CB49E}" presName="accent_1" presStyleCnt="0"/>
      <dgm:spPr/>
    </dgm:pt>
    <dgm:pt modelId="{A9DBDFEC-374C-4C12-B7B1-042D08979CB5}" type="pres">
      <dgm:prSet presAssocID="{0DD72FAE-57DB-4740-A02D-872EC15CB49E}" presName="accentRepeatNode" presStyleLbl="solidFgAcc1" presStyleIdx="0" presStyleCnt="2"/>
      <dgm:spPr>
        <a:noFill/>
        <a:ln>
          <a:noFill/>
        </a:ln>
      </dgm:spPr>
      <dgm:t>
        <a:bodyPr/>
        <a:lstStyle/>
        <a:p>
          <a:endParaRPr lang="es-AR"/>
        </a:p>
      </dgm:t>
    </dgm:pt>
    <dgm:pt modelId="{373E7713-79DC-4B4E-B586-32C97AE538F9}" type="pres">
      <dgm:prSet presAssocID="{6F97B259-EEE1-44C9-A211-329BC2A83606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9FF817A-9785-4A67-8951-F36BB28797F0}" type="pres">
      <dgm:prSet presAssocID="{6F97B259-EEE1-44C9-A211-329BC2A83606}" presName="accent_2" presStyleCnt="0"/>
      <dgm:spPr/>
    </dgm:pt>
    <dgm:pt modelId="{E4152059-0EC1-45D5-B4E6-B0CE4CFB5EFE}" type="pres">
      <dgm:prSet presAssocID="{6F97B259-EEE1-44C9-A211-329BC2A83606}" presName="accentRepeatNode" presStyleLbl="solidFgAcc1" presStyleIdx="1" presStyleCnt="2"/>
      <dgm:spPr>
        <a:noFill/>
        <a:ln>
          <a:noFill/>
        </a:ln>
      </dgm:spPr>
    </dgm:pt>
  </dgm:ptLst>
  <dgm:cxnLst>
    <dgm:cxn modelId="{ED03FA9B-B9AE-47F1-B58D-09BB38A8BC2B}" srcId="{7D29E644-9514-4C2C-B4A8-DE77F94E8E82}" destId="{6F97B259-EEE1-44C9-A211-329BC2A83606}" srcOrd="1" destOrd="0" parTransId="{61362163-5407-4A51-9E6E-0D41D7673406}" sibTransId="{1231A72C-DDE1-4C8F-B76F-C8B27C8BAA8C}"/>
    <dgm:cxn modelId="{03515526-5728-4997-A61B-636E5F5736E3}" type="presOf" srcId="{0DD72FAE-57DB-4740-A02D-872EC15CB49E}" destId="{25BCD850-9770-4F82-B989-7F519AA8A1BE}" srcOrd="0" destOrd="0" presId="urn:microsoft.com/office/officeart/2008/layout/VerticalCurvedList"/>
    <dgm:cxn modelId="{AEF5B552-C735-4504-B33F-2C004F57E705}" type="presOf" srcId="{6F97B259-EEE1-44C9-A211-329BC2A83606}" destId="{373E7713-79DC-4B4E-B586-32C97AE538F9}" srcOrd="0" destOrd="0" presId="urn:microsoft.com/office/officeart/2008/layout/VerticalCurvedList"/>
    <dgm:cxn modelId="{55AC38BF-864C-48CE-8EA0-15E5A695DCCE}" srcId="{7D29E644-9514-4C2C-B4A8-DE77F94E8E82}" destId="{0DD72FAE-57DB-4740-A02D-872EC15CB49E}" srcOrd="0" destOrd="0" parTransId="{7A783E15-4410-4B0D-8A9D-1FE9AB952264}" sibTransId="{2B1ED8DD-D40F-4F83-B303-78C661B05027}"/>
    <dgm:cxn modelId="{FE1D07E4-5ABF-42F6-9E6B-064FE5B3E568}" type="presOf" srcId="{7D29E644-9514-4C2C-B4A8-DE77F94E8E82}" destId="{20C321A5-58D5-4248-BC61-020E818D8366}" srcOrd="0" destOrd="0" presId="urn:microsoft.com/office/officeart/2008/layout/VerticalCurvedList"/>
    <dgm:cxn modelId="{E69D14D8-662C-47B4-B541-3F5D4FF5C874}" type="presOf" srcId="{2B1ED8DD-D40F-4F83-B303-78C661B05027}" destId="{9A662F2F-A044-4E9F-97CD-179E281F0006}" srcOrd="0" destOrd="0" presId="urn:microsoft.com/office/officeart/2008/layout/VerticalCurvedList"/>
    <dgm:cxn modelId="{8FF7C9F7-B8BD-47BD-A8E5-BE0B06922D0A}" type="presParOf" srcId="{20C321A5-58D5-4248-BC61-020E818D8366}" destId="{C2D39E47-9057-44EA-BAF5-D59D5774DBCA}" srcOrd="0" destOrd="0" presId="urn:microsoft.com/office/officeart/2008/layout/VerticalCurvedList"/>
    <dgm:cxn modelId="{40A2DA42-5988-4A19-8487-831D764B2F90}" type="presParOf" srcId="{C2D39E47-9057-44EA-BAF5-D59D5774DBCA}" destId="{0411CCE0-CB58-44D1-AA28-CCB51E50B503}" srcOrd="0" destOrd="0" presId="urn:microsoft.com/office/officeart/2008/layout/VerticalCurvedList"/>
    <dgm:cxn modelId="{73029E13-3A4B-4ED8-BF46-0BE15B4D5DDD}" type="presParOf" srcId="{0411CCE0-CB58-44D1-AA28-CCB51E50B503}" destId="{52185823-24CE-4754-ACE8-E4F6483377E6}" srcOrd="0" destOrd="0" presId="urn:microsoft.com/office/officeart/2008/layout/VerticalCurvedList"/>
    <dgm:cxn modelId="{0ECA93B1-F472-4A82-9718-1E2D2D9F7CC3}" type="presParOf" srcId="{0411CCE0-CB58-44D1-AA28-CCB51E50B503}" destId="{9A662F2F-A044-4E9F-97CD-179E281F0006}" srcOrd="1" destOrd="0" presId="urn:microsoft.com/office/officeart/2008/layout/VerticalCurvedList"/>
    <dgm:cxn modelId="{3BD73681-5AFA-4A02-82A6-AE0C75EE04ED}" type="presParOf" srcId="{0411CCE0-CB58-44D1-AA28-CCB51E50B503}" destId="{F9F0DF91-205B-48AB-9BFE-B51D2F8E4AAB}" srcOrd="2" destOrd="0" presId="urn:microsoft.com/office/officeart/2008/layout/VerticalCurvedList"/>
    <dgm:cxn modelId="{E073BF30-3FB2-4D13-A7F5-6B6CAE86C1C6}" type="presParOf" srcId="{0411CCE0-CB58-44D1-AA28-CCB51E50B503}" destId="{DA7876BB-D148-4B51-B49D-736AB4600A5D}" srcOrd="3" destOrd="0" presId="urn:microsoft.com/office/officeart/2008/layout/VerticalCurvedList"/>
    <dgm:cxn modelId="{022EC629-544C-4A8D-8554-493366504286}" type="presParOf" srcId="{C2D39E47-9057-44EA-BAF5-D59D5774DBCA}" destId="{25BCD850-9770-4F82-B989-7F519AA8A1BE}" srcOrd="1" destOrd="0" presId="urn:microsoft.com/office/officeart/2008/layout/VerticalCurvedList"/>
    <dgm:cxn modelId="{BD269090-B460-4C17-85F6-6B9080671FDF}" type="presParOf" srcId="{C2D39E47-9057-44EA-BAF5-D59D5774DBCA}" destId="{3B1F7395-9104-4902-9AE4-EBCE8096ECAE}" srcOrd="2" destOrd="0" presId="urn:microsoft.com/office/officeart/2008/layout/VerticalCurvedList"/>
    <dgm:cxn modelId="{CD1FBF54-B125-4602-8D3D-FD4922ED1FA3}" type="presParOf" srcId="{3B1F7395-9104-4902-9AE4-EBCE8096ECAE}" destId="{A9DBDFEC-374C-4C12-B7B1-042D08979CB5}" srcOrd="0" destOrd="0" presId="urn:microsoft.com/office/officeart/2008/layout/VerticalCurvedList"/>
    <dgm:cxn modelId="{AA1C5B4D-B71F-4B00-8F58-4D4E55B3D9B1}" type="presParOf" srcId="{C2D39E47-9057-44EA-BAF5-D59D5774DBCA}" destId="{373E7713-79DC-4B4E-B586-32C97AE538F9}" srcOrd="3" destOrd="0" presId="urn:microsoft.com/office/officeart/2008/layout/VerticalCurvedList"/>
    <dgm:cxn modelId="{4293FFA0-C994-4AB0-9290-6D7EFA9D8497}" type="presParOf" srcId="{C2D39E47-9057-44EA-BAF5-D59D5774DBCA}" destId="{F9FF817A-9785-4A67-8951-F36BB28797F0}" srcOrd="4" destOrd="0" presId="urn:microsoft.com/office/officeart/2008/layout/VerticalCurvedList"/>
    <dgm:cxn modelId="{1912E8DF-BF86-4407-B62E-78E00D35FCE8}" type="presParOf" srcId="{F9FF817A-9785-4A67-8951-F36BB28797F0}" destId="{E4152059-0EC1-45D5-B4E6-B0CE4CFB5EF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126217A-F9E8-410A-AAC5-93F17BE53A13}" type="doc">
      <dgm:prSet loTypeId="urn:microsoft.com/office/officeart/2005/8/layout/radial4" loCatId="relationship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s-AR"/>
        </a:p>
      </dgm:t>
    </dgm:pt>
    <dgm:pt modelId="{BB52455D-83C8-4DB0-84CD-19A3D1506130}">
      <dgm:prSet phldrT="[Texto]" custT="1"/>
      <dgm:spPr/>
      <dgm:t>
        <a:bodyPr/>
        <a:lstStyle/>
        <a:p>
          <a:r>
            <a:rPr lang="es-AR" sz="1600" b="1" dirty="0" smtClean="0">
              <a:solidFill>
                <a:schemeClr val="tx1"/>
              </a:solidFill>
            </a:rPr>
            <a:t>INCLUIDOS EN RENATRE</a:t>
          </a:r>
          <a:endParaRPr lang="es-AR" sz="1600" dirty="0">
            <a:solidFill>
              <a:schemeClr val="tx1"/>
            </a:solidFill>
          </a:endParaRPr>
        </a:p>
      </dgm:t>
    </dgm:pt>
    <dgm:pt modelId="{A34A9BA1-60F4-4132-9A8D-E981B57AD297}" type="parTrans" cxnId="{78255D57-5568-46E6-9317-4A6CF4B55CAE}">
      <dgm:prSet/>
      <dgm:spPr/>
      <dgm:t>
        <a:bodyPr/>
        <a:lstStyle/>
        <a:p>
          <a:endParaRPr lang="es-AR" sz="1400">
            <a:solidFill>
              <a:schemeClr val="tx1"/>
            </a:solidFill>
          </a:endParaRPr>
        </a:p>
      </dgm:t>
    </dgm:pt>
    <dgm:pt modelId="{BBF16BA2-6D82-472D-9400-D2199B5E1CAB}" type="sibTrans" cxnId="{78255D57-5568-46E6-9317-4A6CF4B55CAE}">
      <dgm:prSet/>
      <dgm:spPr/>
      <dgm:t>
        <a:bodyPr/>
        <a:lstStyle/>
        <a:p>
          <a:endParaRPr lang="es-AR" sz="1400">
            <a:solidFill>
              <a:schemeClr val="tx1"/>
            </a:solidFill>
          </a:endParaRPr>
        </a:p>
      </dgm:t>
    </dgm:pt>
    <dgm:pt modelId="{100281BB-CFB8-4C7A-B131-C6125BF625B3}">
      <dgm:prSet phldrT="[Texto]" custT="1"/>
      <dgm:spPr/>
      <dgm:t>
        <a:bodyPr/>
        <a:lstStyle/>
        <a:p>
          <a:r>
            <a:rPr lang="es-AR" sz="1800" dirty="0" smtClean="0">
              <a:solidFill>
                <a:schemeClr val="tx1"/>
              </a:solidFill>
            </a:rPr>
            <a:t>Trabajadores rurales incluidos en la Ley 23.808</a:t>
          </a:r>
          <a:endParaRPr lang="es-AR" sz="1800" dirty="0">
            <a:solidFill>
              <a:schemeClr val="tx1"/>
            </a:solidFill>
          </a:endParaRPr>
        </a:p>
      </dgm:t>
    </dgm:pt>
    <dgm:pt modelId="{F2E44438-5FB0-4DCD-A3CE-4331329ABFCD}" type="parTrans" cxnId="{838BBB44-28CB-4DD0-ABB4-CFA335F2FB85}">
      <dgm:prSet/>
      <dgm:spPr/>
      <dgm:t>
        <a:bodyPr/>
        <a:lstStyle/>
        <a:p>
          <a:endParaRPr lang="es-AR" sz="1400">
            <a:solidFill>
              <a:schemeClr val="tx1"/>
            </a:solidFill>
          </a:endParaRPr>
        </a:p>
      </dgm:t>
    </dgm:pt>
    <dgm:pt modelId="{C3C1C6AE-5731-48C4-AA83-103EC7D8CC44}" type="sibTrans" cxnId="{838BBB44-28CB-4DD0-ABB4-CFA335F2FB85}">
      <dgm:prSet/>
      <dgm:spPr/>
      <dgm:t>
        <a:bodyPr/>
        <a:lstStyle/>
        <a:p>
          <a:endParaRPr lang="es-AR" sz="1400">
            <a:solidFill>
              <a:schemeClr val="tx1"/>
            </a:solidFill>
          </a:endParaRPr>
        </a:p>
      </dgm:t>
    </dgm:pt>
    <dgm:pt modelId="{2AA510F8-AD25-48FE-8D40-40BBC4218D23}">
      <dgm:prSet phldrT="[Texto]" custT="1"/>
      <dgm:spPr/>
      <dgm:t>
        <a:bodyPr/>
        <a:lstStyle/>
        <a:p>
          <a:r>
            <a:rPr lang="es-AR" sz="1400" dirty="0" smtClean="0">
              <a:solidFill>
                <a:schemeClr val="tx1"/>
              </a:solidFill>
            </a:rPr>
            <a:t>Trabajadores rurales con CCT suscripto por una entidad sindical distinta a la UATRE</a:t>
          </a:r>
          <a:endParaRPr lang="es-AR" sz="1400" dirty="0">
            <a:solidFill>
              <a:schemeClr val="tx1"/>
            </a:solidFill>
          </a:endParaRPr>
        </a:p>
      </dgm:t>
    </dgm:pt>
    <dgm:pt modelId="{0644C9A6-784F-4564-BD24-27C1A60E84E3}" type="parTrans" cxnId="{9C47B60F-F506-4BCC-9ED0-616650F4EAD2}">
      <dgm:prSet/>
      <dgm:spPr/>
      <dgm:t>
        <a:bodyPr/>
        <a:lstStyle/>
        <a:p>
          <a:endParaRPr lang="es-AR" sz="1400">
            <a:solidFill>
              <a:schemeClr val="tx1"/>
            </a:solidFill>
          </a:endParaRPr>
        </a:p>
      </dgm:t>
    </dgm:pt>
    <dgm:pt modelId="{EBEE2D76-8EA3-4FD2-940B-707F5E82F3A0}" type="sibTrans" cxnId="{9C47B60F-F506-4BCC-9ED0-616650F4EAD2}">
      <dgm:prSet/>
      <dgm:spPr/>
      <dgm:t>
        <a:bodyPr/>
        <a:lstStyle/>
        <a:p>
          <a:endParaRPr lang="es-AR" sz="1400">
            <a:solidFill>
              <a:schemeClr val="tx1"/>
            </a:solidFill>
          </a:endParaRPr>
        </a:p>
      </dgm:t>
    </dgm:pt>
    <dgm:pt modelId="{DCA4859A-F94A-4714-9016-B12F78E639D0}">
      <dgm:prSet custT="1"/>
      <dgm:spPr/>
      <dgm:t>
        <a:bodyPr/>
        <a:lstStyle/>
        <a:p>
          <a:r>
            <a:rPr lang="es-AR" sz="1600" dirty="0" smtClean="0">
              <a:solidFill>
                <a:schemeClr val="tx1"/>
              </a:solidFill>
            </a:rPr>
            <a:t>Trabajadores rurales incluidos en la Ley 26.727 (RNTA)</a:t>
          </a:r>
          <a:endParaRPr lang="es-AR" sz="1600" dirty="0">
            <a:solidFill>
              <a:schemeClr val="tx1"/>
            </a:solidFill>
          </a:endParaRPr>
        </a:p>
      </dgm:t>
    </dgm:pt>
    <dgm:pt modelId="{C0599DDE-8389-441E-AF4B-3ABE87287A05}" type="parTrans" cxnId="{C93FBD23-7246-4EA7-A02C-1DFBD43AD7AC}">
      <dgm:prSet/>
      <dgm:spPr/>
      <dgm:t>
        <a:bodyPr/>
        <a:lstStyle/>
        <a:p>
          <a:endParaRPr lang="es-AR">
            <a:solidFill>
              <a:schemeClr val="tx1"/>
            </a:solidFill>
          </a:endParaRPr>
        </a:p>
      </dgm:t>
    </dgm:pt>
    <dgm:pt modelId="{CB01AD47-ECA2-4589-8D1F-3F94E995194C}" type="sibTrans" cxnId="{C93FBD23-7246-4EA7-A02C-1DFBD43AD7AC}">
      <dgm:prSet/>
      <dgm:spPr/>
      <dgm:t>
        <a:bodyPr/>
        <a:lstStyle/>
        <a:p>
          <a:endParaRPr lang="es-AR">
            <a:solidFill>
              <a:schemeClr val="tx1"/>
            </a:solidFill>
          </a:endParaRPr>
        </a:p>
      </dgm:t>
    </dgm:pt>
    <dgm:pt modelId="{E80793C5-58ED-48B4-B5B9-10D9AB620938}">
      <dgm:prSet phldrT="[Texto]"/>
      <dgm:spPr/>
      <dgm:t>
        <a:bodyPr/>
        <a:lstStyle/>
        <a:p>
          <a:endParaRPr lang="es-AR"/>
        </a:p>
      </dgm:t>
    </dgm:pt>
    <dgm:pt modelId="{539CB75B-EF05-418F-BC09-E2913110B487}" type="parTrans" cxnId="{DCA7DE14-726E-4064-AA88-AB2429FF6CA5}">
      <dgm:prSet/>
      <dgm:spPr/>
      <dgm:t>
        <a:bodyPr/>
        <a:lstStyle/>
        <a:p>
          <a:endParaRPr lang="es-AR">
            <a:solidFill>
              <a:schemeClr val="tx1"/>
            </a:solidFill>
          </a:endParaRPr>
        </a:p>
      </dgm:t>
    </dgm:pt>
    <dgm:pt modelId="{3B0E4F5F-9C52-4471-AF57-7A55EDCECE01}" type="sibTrans" cxnId="{DCA7DE14-726E-4064-AA88-AB2429FF6CA5}">
      <dgm:prSet/>
      <dgm:spPr/>
      <dgm:t>
        <a:bodyPr/>
        <a:lstStyle/>
        <a:p>
          <a:endParaRPr lang="es-AR">
            <a:solidFill>
              <a:schemeClr val="tx1"/>
            </a:solidFill>
          </a:endParaRPr>
        </a:p>
      </dgm:t>
    </dgm:pt>
    <dgm:pt modelId="{124FDEF0-194B-4839-B4B5-C9ADF0E4FC22}" type="pres">
      <dgm:prSet presAssocID="{B126217A-F9E8-410A-AAC5-93F17BE53A1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EC408CC0-3DB0-4404-9979-A6CE51161685}" type="pres">
      <dgm:prSet presAssocID="{BB52455D-83C8-4DB0-84CD-19A3D1506130}" presName="centerShape" presStyleLbl="node0" presStyleIdx="0" presStyleCnt="1"/>
      <dgm:spPr/>
      <dgm:t>
        <a:bodyPr/>
        <a:lstStyle/>
        <a:p>
          <a:endParaRPr lang="es-AR"/>
        </a:p>
      </dgm:t>
    </dgm:pt>
    <dgm:pt modelId="{D2EBFD2E-F1D9-433E-B124-1333EEEB1C55}" type="pres">
      <dgm:prSet presAssocID="{F2E44438-5FB0-4DCD-A3CE-4331329ABFCD}" presName="parTrans" presStyleLbl="bgSibTrans2D1" presStyleIdx="0" presStyleCnt="3"/>
      <dgm:spPr/>
      <dgm:t>
        <a:bodyPr/>
        <a:lstStyle/>
        <a:p>
          <a:endParaRPr lang="es-AR"/>
        </a:p>
      </dgm:t>
    </dgm:pt>
    <dgm:pt modelId="{67C232A1-C29E-42FB-B9E8-A88037710791}" type="pres">
      <dgm:prSet presAssocID="{100281BB-CFB8-4C7A-B131-C6125BF625B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ECA44BC7-017A-4132-88B4-F04C1BF962E1}" type="pres">
      <dgm:prSet presAssocID="{C0599DDE-8389-441E-AF4B-3ABE87287A05}" presName="parTrans" presStyleLbl="bgSibTrans2D1" presStyleIdx="1" presStyleCnt="3"/>
      <dgm:spPr/>
      <dgm:t>
        <a:bodyPr/>
        <a:lstStyle/>
        <a:p>
          <a:endParaRPr lang="es-AR"/>
        </a:p>
      </dgm:t>
    </dgm:pt>
    <dgm:pt modelId="{BC78125A-9B03-4059-9E87-DD1A4DA8C122}" type="pres">
      <dgm:prSet presAssocID="{DCA4859A-F94A-4714-9016-B12F78E639D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E98A6B50-551A-4C90-B50E-EC9B95CFB2E7}" type="pres">
      <dgm:prSet presAssocID="{0644C9A6-784F-4564-BD24-27C1A60E84E3}" presName="parTrans" presStyleLbl="bgSibTrans2D1" presStyleIdx="2" presStyleCnt="3"/>
      <dgm:spPr/>
      <dgm:t>
        <a:bodyPr/>
        <a:lstStyle/>
        <a:p>
          <a:endParaRPr lang="es-AR"/>
        </a:p>
      </dgm:t>
    </dgm:pt>
    <dgm:pt modelId="{90A7DCCE-7E82-49BA-8571-58C25E610BA8}" type="pres">
      <dgm:prSet presAssocID="{2AA510F8-AD25-48FE-8D40-40BBC4218D2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18CA20B5-8E0F-4C95-857D-A298A014E7D0}" type="presOf" srcId="{100281BB-CFB8-4C7A-B131-C6125BF625B3}" destId="{67C232A1-C29E-42FB-B9E8-A88037710791}" srcOrd="0" destOrd="0" presId="urn:microsoft.com/office/officeart/2005/8/layout/radial4"/>
    <dgm:cxn modelId="{8265CEEB-563E-4D54-BC9D-FFBAF7E337B7}" type="presOf" srcId="{DCA4859A-F94A-4714-9016-B12F78E639D0}" destId="{BC78125A-9B03-4059-9E87-DD1A4DA8C122}" srcOrd="0" destOrd="0" presId="urn:microsoft.com/office/officeart/2005/8/layout/radial4"/>
    <dgm:cxn modelId="{AA98E230-E894-446B-82EB-EEC6A7FE89D7}" type="presOf" srcId="{C0599DDE-8389-441E-AF4B-3ABE87287A05}" destId="{ECA44BC7-017A-4132-88B4-F04C1BF962E1}" srcOrd="0" destOrd="0" presId="urn:microsoft.com/office/officeart/2005/8/layout/radial4"/>
    <dgm:cxn modelId="{BEED1263-60C9-4A04-A4D5-C2DC309B2131}" type="presOf" srcId="{F2E44438-5FB0-4DCD-A3CE-4331329ABFCD}" destId="{D2EBFD2E-F1D9-433E-B124-1333EEEB1C55}" srcOrd="0" destOrd="0" presId="urn:microsoft.com/office/officeart/2005/8/layout/radial4"/>
    <dgm:cxn modelId="{DAEF943C-575D-4C4B-91B7-9A72AB79691A}" type="presOf" srcId="{2AA510F8-AD25-48FE-8D40-40BBC4218D23}" destId="{90A7DCCE-7E82-49BA-8571-58C25E610BA8}" srcOrd="0" destOrd="0" presId="urn:microsoft.com/office/officeart/2005/8/layout/radial4"/>
    <dgm:cxn modelId="{4EFB2A0E-4C2E-476D-BECB-2FE9FB6C2D4C}" type="presOf" srcId="{B126217A-F9E8-410A-AAC5-93F17BE53A13}" destId="{124FDEF0-194B-4839-B4B5-C9ADF0E4FC22}" srcOrd="0" destOrd="0" presId="urn:microsoft.com/office/officeart/2005/8/layout/radial4"/>
    <dgm:cxn modelId="{838BBB44-28CB-4DD0-ABB4-CFA335F2FB85}" srcId="{BB52455D-83C8-4DB0-84CD-19A3D1506130}" destId="{100281BB-CFB8-4C7A-B131-C6125BF625B3}" srcOrd="0" destOrd="0" parTransId="{F2E44438-5FB0-4DCD-A3CE-4331329ABFCD}" sibTransId="{C3C1C6AE-5731-48C4-AA83-103EC7D8CC44}"/>
    <dgm:cxn modelId="{FCFD7F49-4CED-4DB7-8515-68BD1C515F5D}" type="presOf" srcId="{0644C9A6-784F-4564-BD24-27C1A60E84E3}" destId="{E98A6B50-551A-4C90-B50E-EC9B95CFB2E7}" srcOrd="0" destOrd="0" presId="urn:microsoft.com/office/officeart/2005/8/layout/radial4"/>
    <dgm:cxn modelId="{9C47B60F-F506-4BCC-9ED0-616650F4EAD2}" srcId="{BB52455D-83C8-4DB0-84CD-19A3D1506130}" destId="{2AA510F8-AD25-48FE-8D40-40BBC4218D23}" srcOrd="2" destOrd="0" parTransId="{0644C9A6-784F-4564-BD24-27C1A60E84E3}" sibTransId="{EBEE2D76-8EA3-4FD2-940B-707F5E82F3A0}"/>
    <dgm:cxn modelId="{C93FBD23-7246-4EA7-A02C-1DFBD43AD7AC}" srcId="{BB52455D-83C8-4DB0-84CD-19A3D1506130}" destId="{DCA4859A-F94A-4714-9016-B12F78E639D0}" srcOrd="1" destOrd="0" parTransId="{C0599DDE-8389-441E-AF4B-3ABE87287A05}" sibTransId="{CB01AD47-ECA2-4589-8D1F-3F94E995194C}"/>
    <dgm:cxn modelId="{DCA7DE14-726E-4064-AA88-AB2429FF6CA5}" srcId="{B126217A-F9E8-410A-AAC5-93F17BE53A13}" destId="{E80793C5-58ED-48B4-B5B9-10D9AB620938}" srcOrd="1" destOrd="0" parTransId="{539CB75B-EF05-418F-BC09-E2913110B487}" sibTransId="{3B0E4F5F-9C52-4471-AF57-7A55EDCECE01}"/>
    <dgm:cxn modelId="{78255D57-5568-46E6-9317-4A6CF4B55CAE}" srcId="{B126217A-F9E8-410A-AAC5-93F17BE53A13}" destId="{BB52455D-83C8-4DB0-84CD-19A3D1506130}" srcOrd="0" destOrd="0" parTransId="{A34A9BA1-60F4-4132-9A8D-E981B57AD297}" sibTransId="{BBF16BA2-6D82-472D-9400-D2199B5E1CAB}"/>
    <dgm:cxn modelId="{D5A96442-540A-49F9-996F-064BC68A1BF9}" type="presOf" srcId="{BB52455D-83C8-4DB0-84CD-19A3D1506130}" destId="{EC408CC0-3DB0-4404-9979-A6CE51161685}" srcOrd="0" destOrd="0" presId="urn:microsoft.com/office/officeart/2005/8/layout/radial4"/>
    <dgm:cxn modelId="{C3459434-C83C-48BB-8D14-DBAD6CA221EF}" type="presParOf" srcId="{124FDEF0-194B-4839-B4B5-C9ADF0E4FC22}" destId="{EC408CC0-3DB0-4404-9979-A6CE51161685}" srcOrd="0" destOrd="0" presId="urn:microsoft.com/office/officeart/2005/8/layout/radial4"/>
    <dgm:cxn modelId="{451D7A43-D375-4CAD-90B1-A0F3E11E5AAC}" type="presParOf" srcId="{124FDEF0-194B-4839-B4B5-C9ADF0E4FC22}" destId="{D2EBFD2E-F1D9-433E-B124-1333EEEB1C55}" srcOrd="1" destOrd="0" presId="urn:microsoft.com/office/officeart/2005/8/layout/radial4"/>
    <dgm:cxn modelId="{162D04CF-9AB0-4CED-8ED9-D9A51D876851}" type="presParOf" srcId="{124FDEF0-194B-4839-B4B5-C9ADF0E4FC22}" destId="{67C232A1-C29E-42FB-B9E8-A88037710791}" srcOrd="2" destOrd="0" presId="urn:microsoft.com/office/officeart/2005/8/layout/radial4"/>
    <dgm:cxn modelId="{DCFA42FC-EF5E-4646-877D-40865D0EB50C}" type="presParOf" srcId="{124FDEF0-194B-4839-B4B5-C9ADF0E4FC22}" destId="{ECA44BC7-017A-4132-88B4-F04C1BF962E1}" srcOrd="3" destOrd="0" presId="urn:microsoft.com/office/officeart/2005/8/layout/radial4"/>
    <dgm:cxn modelId="{435F5ABD-7EC1-4228-8A54-AC60A9A6B476}" type="presParOf" srcId="{124FDEF0-194B-4839-B4B5-C9ADF0E4FC22}" destId="{BC78125A-9B03-4059-9E87-DD1A4DA8C122}" srcOrd="4" destOrd="0" presId="urn:microsoft.com/office/officeart/2005/8/layout/radial4"/>
    <dgm:cxn modelId="{A70FA996-016B-4714-8F97-E2E908CE9D56}" type="presParOf" srcId="{124FDEF0-194B-4839-B4B5-C9ADF0E4FC22}" destId="{E98A6B50-551A-4C90-B50E-EC9B95CFB2E7}" srcOrd="5" destOrd="0" presId="urn:microsoft.com/office/officeart/2005/8/layout/radial4"/>
    <dgm:cxn modelId="{B38DE13C-8E77-4AC4-8D87-B07BEFEFAA5E}" type="presParOf" srcId="{124FDEF0-194B-4839-B4B5-C9ADF0E4FC22}" destId="{90A7DCCE-7E82-49BA-8571-58C25E610BA8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1243EE-9E83-4B6A-AE5F-E5C3F2C1C78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C7B11E2D-2E6A-4382-9ECB-7533B940F0E2}">
      <dgm:prSet phldrT="[Texto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s-AR" sz="1000" b="1" dirty="0" smtClean="0">
              <a:solidFill>
                <a:schemeClr val="tx1"/>
              </a:solidFill>
            </a:rPr>
            <a:t>ACTIVIDAD 99</a:t>
          </a:r>
        </a:p>
        <a:p>
          <a:r>
            <a:rPr lang="es-AR" sz="1000" dirty="0" smtClean="0">
              <a:solidFill>
                <a:schemeClr val="tx1"/>
              </a:solidFill>
            </a:rPr>
            <a:t>TRABAJADOR AGRARIO</a:t>
          </a:r>
        </a:p>
        <a:p>
          <a:r>
            <a:rPr lang="es-AR" sz="1000" b="1" dirty="0" smtClean="0">
              <a:solidFill>
                <a:schemeClr val="tx1"/>
              </a:solidFill>
            </a:rPr>
            <a:t>(EXCLUIDO LEY 26.727</a:t>
          </a:r>
          <a:r>
            <a:rPr lang="es-AR" sz="1000" dirty="0" smtClean="0">
              <a:solidFill>
                <a:schemeClr val="tx1"/>
              </a:solidFill>
            </a:rPr>
            <a:t>)</a:t>
          </a:r>
          <a:endParaRPr lang="es-AR" sz="1000" b="1" dirty="0">
            <a:solidFill>
              <a:schemeClr val="tx1"/>
            </a:solidFill>
          </a:endParaRPr>
        </a:p>
      </dgm:t>
    </dgm:pt>
    <dgm:pt modelId="{901694F1-C1E5-45D6-AFEC-DA36B75B0EC0}" type="parTrans" cxnId="{507B2DC4-60C1-4B89-B01C-B5BABD936F36}">
      <dgm:prSet/>
      <dgm:spPr/>
      <dgm:t>
        <a:bodyPr/>
        <a:lstStyle/>
        <a:p>
          <a:endParaRPr lang="es-AR" sz="1000"/>
        </a:p>
      </dgm:t>
    </dgm:pt>
    <dgm:pt modelId="{2A7DC93A-AB27-4093-BCD7-EAF3DBB3E435}" type="sibTrans" cxnId="{507B2DC4-60C1-4B89-B01C-B5BABD936F36}">
      <dgm:prSet/>
      <dgm:spPr/>
      <dgm:t>
        <a:bodyPr/>
        <a:lstStyle/>
        <a:p>
          <a:endParaRPr lang="es-AR" sz="1000"/>
        </a:p>
      </dgm:t>
    </dgm:pt>
    <dgm:pt modelId="{5A3CE117-271F-4F8B-B191-34F2322D39D0}">
      <dgm:prSet phldrT="[Texto]" custT="1"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chemeClr val="accent3">
              <a:lumMod val="75000"/>
              <a:alpha val="90000"/>
            </a:schemeClr>
          </a:solidFill>
        </a:ln>
      </dgm:spPr>
      <dgm:t>
        <a:bodyPr/>
        <a:lstStyle/>
        <a:p>
          <a:r>
            <a:rPr lang="es-AR" sz="1200" dirty="0" smtClean="0">
              <a:solidFill>
                <a:schemeClr val="tx1"/>
              </a:solidFill>
            </a:rPr>
            <a:t>NO LIQUIDA APORTE SEGURO DE SEPELIO UATRE</a:t>
          </a:r>
          <a:endParaRPr lang="es-AR" sz="1200" dirty="0">
            <a:solidFill>
              <a:schemeClr val="tx1"/>
            </a:solidFill>
          </a:endParaRPr>
        </a:p>
      </dgm:t>
    </dgm:pt>
    <dgm:pt modelId="{E50FF81F-2011-4D0B-B0AD-631438E92590}" type="parTrans" cxnId="{6AEDCFB0-418D-43F2-BE59-0C468011BA37}">
      <dgm:prSet/>
      <dgm:spPr/>
      <dgm:t>
        <a:bodyPr/>
        <a:lstStyle/>
        <a:p>
          <a:endParaRPr lang="es-AR" sz="1000"/>
        </a:p>
      </dgm:t>
    </dgm:pt>
    <dgm:pt modelId="{360048E7-18E1-462F-A029-19ED5467D9A6}" type="sibTrans" cxnId="{6AEDCFB0-418D-43F2-BE59-0C468011BA37}">
      <dgm:prSet/>
      <dgm:spPr/>
      <dgm:t>
        <a:bodyPr/>
        <a:lstStyle/>
        <a:p>
          <a:endParaRPr lang="es-AR" sz="1000"/>
        </a:p>
      </dgm:t>
    </dgm:pt>
    <dgm:pt modelId="{243034C9-5681-468B-9023-33F46F2EB867}">
      <dgm:prSet phldrT="[Texto]" custT="1"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chemeClr val="accent3">
              <a:lumMod val="75000"/>
              <a:alpha val="90000"/>
            </a:schemeClr>
          </a:solidFill>
        </a:ln>
      </dgm:spPr>
      <dgm:t>
        <a:bodyPr/>
        <a:lstStyle/>
        <a:p>
          <a:r>
            <a:rPr lang="es-AR" sz="1200" dirty="0" smtClean="0">
              <a:solidFill>
                <a:schemeClr val="tx1"/>
              </a:solidFill>
            </a:rPr>
            <a:t>NO LIQUIDA CONTRIBUCION RENATRE</a:t>
          </a:r>
          <a:endParaRPr lang="es-AR" sz="1200" dirty="0">
            <a:solidFill>
              <a:schemeClr val="tx1"/>
            </a:solidFill>
          </a:endParaRPr>
        </a:p>
      </dgm:t>
    </dgm:pt>
    <dgm:pt modelId="{25D58AFA-79D9-46DE-B1BB-CA7971768BD7}" type="sibTrans" cxnId="{A34B5C80-0157-4B31-ABAF-A9DD8ED16FE9}">
      <dgm:prSet/>
      <dgm:spPr/>
      <dgm:t>
        <a:bodyPr/>
        <a:lstStyle/>
        <a:p>
          <a:endParaRPr lang="es-AR" sz="1000"/>
        </a:p>
      </dgm:t>
    </dgm:pt>
    <dgm:pt modelId="{3BCC8966-3A39-4F35-BB78-8AC636BB2B2E}" type="parTrans" cxnId="{A34B5C80-0157-4B31-ABAF-A9DD8ED16FE9}">
      <dgm:prSet/>
      <dgm:spPr/>
      <dgm:t>
        <a:bodyPr/>
        <a:lstStyle/>
        <a:p>
          <a:endParaRPr lang="es-AR" sz="1000"/>
        </a:p>
      </dgm:t>
    </dgm:pt>
    <dgm:pt modelId="{ECEA090E-8215-45CA-B2A3-98C46BE2C21F}" type="pres">
      <dgm:prSet presAssocID="{E31243EE-9E83-4B6A-AE5F-E5C3F2C1C78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7D309377-621A-47AE-BEF7-9704CF5410CF}" type="pres">
      <dgm:prSet presAssocID="{C7B11E2D-2E6A-4382-9ECB-7533B940F0E2}" presName="linNode" presStyleCnt="0"/>
      <dgm:spPr/>
    </dgm:pt>
    <dgm:pt modelId="{0239807D-BB42-4686-B0A0-6EFE53B90A5E}" type="pres">
      <dgm:prSet presAssocID="{C7B11E2D-2E6A-4382-9ECB-7533B940F0E2}" presName="parentText" presStyleLbl="node1" presStyleIdx="0" presStyleCnt="1" custScaleX="51980" custLinFactNeighborX="-9356" custLinFactNeighborY="-2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F5A133A-B8FA-4C85-9730-BB349C9F3738}" type="pres">
      <dgm:prSet presAssocID="{C7B11E2D-2E6A-4382-9ECB-7533B940F0E2}" presName="descendantText" presStyleLbl="alignAccFollowNode1" presStyleIdx="0" presStyleCnt="1" custScaleX="91737" custScaleY="125134" custLinFactNeighborX="878" custLinFactNeighborY="3337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CD32B6CE-E7CA-4B2F-9BB6-EC9EAB00C986}" type="presOf" srcId="{5A3CE117-271F-4F8B-B191-34F2322D39D0}" destId="{3F5A133A-B8FA-4C85-9730-BB349C9F3738}" srcOrd="0" destOrd="0" presId="urn:microsoft.com/office/officeart/2005/8/layout/vList5"/>
    <dgm:cxn modelId="{3B858BB0-9BB8-4B02-8C46-ECA0C16191C0}" type="presOf" srcId="{243034C9-5681-468B-9023-33F46F2EB867}" destId="{3F5A133A-B8FA-4C85-9730-BB349C9F3738}" srcOrd="0" destOrd="1" presId="urn:microsoft.com/office/officeart/2005/8/layout/vList5"/>
    <dgm:cxn modelId="{4029ACF5-032E-473D-84C6-4C1C57A7E2C8}" type="presOf" srcId="{E31243EE-9E83-4B6A-AE5F-E5C3F2C1C78C}" destId="{ECEA090E-8215-45CA-B2A3-98C46BE2C21F}" srcOrd="0" destOrd="0" presId="urn:microsoft.com/office/officeart/2005/8/layout/vList5"/>
    <dgm:cxn modelId="{507B2DC4-60C1-4B89-B01C-B5BABD936F36}" srcId="{E31243EE-9E83-4B6A-AE5F-E5C3F2C1C78C}" destId="{C7B11E2D-2E6A-4382-9ECB-7533B940F0E2}" srcOrd="0" destOrd="0" parTransId="{901694F1-C1E5-45D6-AFEC-DA36B75B0EC0}" sibTransId="{2A7DC93A-AB27-4093-BCD7-EAF3DBB3E435}"/>
    <dgm:cxn modelId="{6AEDCFB0-418D-43F2-BE59-0C468011BA37}" srcId="{C7B11E2D-2E6A-4382-9ECB-7533B940F0E2}" destId="{5A3CE117-271F-4F8B-B191-34F2322D39D0}" srcOrd="0" destOrd="0" parTransId="{E50FF81F-2011-4D0B-B0AD-631438E92590}" sibTransId="{360048E7-18E1-462F-A029-19ED5467D9A6}"/>
    <dgm:cxn modelId="{9B52A0D5-E55C-423C-8D55-744876DECAFF}" type="presOf" srcId="{C7B11E2D-2E6A-4382-9ECB-7533B940F0E2}" destId="{0239807D-BB42-4686-B0A0-6EFE53B90A5E}" srcOrd="0" destOrd="0" presId="urn:microsoft.com/office/officeart/2005/8/layout/vList5"/>
    <dgm:cxn modelId="{A34B5C80-0157-4B31-ABAF-A9DD8ED16FE9}" srcId="{C7B11E2D-2E6A-4382-9ECB-7533B940F0E2}" destId="{243034C9-5681-468B-9023-33F46F2EB867}" srcOrd="1" destOrd="0" parTransId="{3BCC8966-3A39-4F35-BB78-8AC636BB2B2E}" sibTransId="{25D58AFA-79D9-46DE-B1BB-CA7971768BD7}"/>
    <dgm:cxn modelId="{0D683E0D-5907-415A-96AE-747C188A1F5A}" type="presParOf" srcId="{ECEA090E-8215-45CA-B2A3-98C46BE2C21F}" destId="{7D309377-621A-47AE-BEF7-9704CF5410CF}" srcOrd="0" destOrd="0" presId="urn:microsoft.com/office/officeart/2005/8/layout/vList5"/>
    <dgm:cxn modelId="{C21D464A-73FB-4F8D-928E-85CD2190EE46}" type="presParOf" srcId="{7D309377-621A-47AE-BEF7-9704CF5410CF}" destId="{0239807D-BB42-4686-B0A0-6EFE53B90A5E}" srcOrd="0" destOrd="0" presId="urn:microsoft.com/office/officeart/2005/8/layout/vList5"/>
    <dgm:cxn modelId="{4BCA780B-68DD-41C1-A871-6EAF31E69D49}" type="presParOf" srcId="{7D309377-621A-47AE-BEF7-9704CF5410CF}" destId="{3F5A133A-B8FA-4C85-9730-BB349C9F373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31243EE-9E83-4B6A-AE5F-E5C3F2C1C78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C7B11E2D-2E6A-4382-9ECB-7533B940F0E2}">
      <dgm:prSet phldrT="[Texto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s-AR" sz="1000" b="1" dirty="0" smtClean="0">
              <a:solidFill>
                <a:schemeClr val="tx1"/>
              </a:solidFill>
            </a:rPr>
            <a:t>ACTIVIDAD 98</a:t>
          </a:r>
        </a:p>
        <a:p>
          <a:r>
            <a:rPr lang="es-AR" sz="1000" b="1" dirty="0" smtClean="0">
              <a:solidFill>
                <a:schemeClr val="tx1"/>
              </a:solidFill>
            </a:rPr>
            <a:t>ZONA DE DESASTRE</a:t>
          </a:r>
        </a:p>
        <a:p>
          <a:r>
            <a:rPr lang="es-AR" sz="1000" b="1" dirty="0" smtClean="0">
              <a:solidFill>
                <a:schemeClr val="tx1"/>
              </a:solidFill>
            </a:rPr>
            <a:t> DECRETO 1386/01</a:t>
          </a:r>
        </a:p>
        <a:p>
          <a:r>
            <a:rPr lang="es-AR" sz="1000" b="1" dirty="0" smtClean="0">
              <a:solidFill>
                <a:schemeClr val="tx1"/>
              </a:solidFill>
            </a:rPr>
            <a:t>ACTIVIDAD AGROPECUARIA LEY 26.727</a:t>
          </a:r>
          <a:endParaRPr lang="es-AR" sz="1000" b="1" dirty="0">
            <a:solidFill>
              <a:schemeClr val="tx1"/>
            </a:solidFill>
          </a:endParaRPr>
        </a:p>
      </dgm:t>
    </dgm:pt>
    <dgm:pt modelId="{901694F1-C1E5-45D6-AFEC-DA36B75B0EC0}" type="parTrans" cxnId="{507B2DC4-60C1-4B89-B01C-B5BABD936F36}">
      <dgm:prSet/>
      <dgm:spPr/>
      <dgm:t>
        <a:bodyPr/>
        <a:lstStyle/>
        <a:p>
          <a:endParaRPr lang="es-AR" sz="1400"/>
        </a:p>
      </dgm:t>
    </dgm:pt>
    <dgm:pt modelId="{2A7DC93A-AB27-4093-BCD7-EAF3DBB3E435}" type="sibTrans" cxnId="{507B2DC4-60C1-4B89-B01C-B5BABD936F36}">
      <dgm:prSet/>
      <dgm:spPr/>
      <dgm:t>
        <a:bodyPr/>
        <a:lstStyle/>
        <a:p>
          <a:endParaRPr lang="es-AR" sz="1400"/>
        </a:p>
      </dgm:t>
    </dgm:pt>
    <dgm:pt modelId="{5A3CE117-271F-4F8B-B191-34F2322D39D0}">
      <dgm:prSet phldrT="[Texto]" custT="1"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chemeClr val="accent3">
              <a:lumMod val="75000"/>
              <a:alpha val="90000"/>
            </a:schemeClr>
          </a:solidFill>
        </a:ln>
      </dgm:spPr>
      <dgm:t>
        <a:bodyPr/>
        <a:lstStyle/>
        <a:p>
          <a:r>
            <a:rPr lang="es-AR" sz="1200" dirty="0" smtClean="0"/>
            <a:t>APORTE SEGURO DE SEPELIO UATRE: 1.5%</a:t>
          </a:r>
          <a:endParaRPr lang="es-AR" sz="1200" dirty="0"/>
        </a:p>
      </dgm:t>
    </dgm:pt>
    <dgm:pt modelId="{E50FF81F-2011-4D0B-B0AD-631438E92590}" type="parTrans" cxnId="{6AEDCFB0-418D-43F2-BE59-0C468011BA37}">
      <dgm:prSet/>
      <dgm:spPr/>
      <dgm:t>
        <a:bodyPr/>
        <a:lstStyle/>
        <a:p>
          <a:endParaRPr lang="es-AR" sz="1400"/>
        </a:p>
      </dgm:t>
    </dgm:pt>
    <dgm:pt modelId="{360048E7-18E1-462F-A029-19ED5467D9A6}" type="sibTrans" cxnId="{6AEDCFB0-418D-43F2-BE59-0C468011BA37}">
      <dgm:prSet/>
      <dgm:spPr/>
      <dgm:t>
        <a:bodyPr/>
        <a:lstStyle/>
        <a:p>
          <a:endParaRPr lang="es-AR" sz="1400"/>
        </a:p>
      </dgm:t>
    </dgm:pt>
    <dgm:pt modelId="{243034C9-5681-468B-9023-33F46F2EB867}">
      <dgm:prSet phldrT="[Texto]" custT="1"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chemeClr val="accent3">
              <a:lumMod val="75000"/>
              <a:alpha val="90000"/>
            </a:schemeClr>
          </a:solidFill>
        </a:ln>
      </dgm:spPr>
      <dgm:t>
        <a:bodyPr/>
        <a:lstStyle/>
        <a:p>
          <a:r>
            <a:rPr lang="es-AR" sz="1200" dirty="0" smtClean="0"/>
            <a:t>CONTRIBUCION RENATRE: 1.5%</a:t>
          </a:r>
          <a:endParaRPr lang="es-AR" sz="1200" dirty="0"/>
        </a:p>
      </dgm:t>
    </dgm:pt>
    <dgm:pt modelId="{3BCC8966-3A39-4F35-BB78-8AC636BB2B2E}" type="parTrans" cxnId="{A34B5C80-0157-4B31-ABAF-A9DD8ED16FE9}">
      <dgm:prSet/>
      <dgm:spPr/>
      <dgm:t>
        <a:bodyPr/>
        <a:lstStyle/>
        <a:p>
          <a:endParaRPr lang="es-AR" sz="1400"/>
        </a:p>
      </dgm:t>
    </dgm:pt>
    <dgm:pt modelId="{25D58AFA-79D9-46DE-B1BB-CA7971768BD7}" type="sibTrans" cxnId="{A34B5C80-0157-4B31-ABAF-A9DD8ED16FE9}">
      <dgm:prSet/>
      <dgm:spPr/>
      <dgm:t>
        <a:bodyPr/>
        <a:lstStyle/>
        <a:p>
          <a:endParaRPr lang="es-AR" sz="1400"/>
        </a:p>
      </dgm:t>
    </dgm:pt>
    <dgm:pt modelId="{02F9838E-FEC7-464A-BFA0-2D4EEAFE9FCD}">
      <dgm:prSet phldrT="[Texto]" custT="1"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chemeClr val="accent3">
              <a:lumMod val="75000"/>
              <a:alpha val="90000"/>
            </a:schemeClr>
          </a:solidFill>
        </a:ln>
      </dgm:spPr>
      <dgm:t>
        <a:bodyPr/>
        <a:lstStyle/>
        <a:p>
          <a:r>
            <a:rPr lang="es-AR" sz="1200" dirty="0" smtClean="0"/>
            <a:t>OPCIONALMENTE LIQUIDA UN 2% ADICIONAL CON DESTINO A LA JUBILACION ANTICIPADA</a:t>
          </a:r>
          <a:endParaRPr lang="es-AR" sz="1200" dirty="0"/>
        </a:p>
      </dgm:t>
    </dgm:pt>
    <dgm:pt modelId="{9DFA3887-E247-45CB-8989-7F141DBD21BB}" type="parTrans" cxnId="{2F4B1B5E-16BE-40C5-B0FB-E02ADB0F66DF}">
      <dgm:prSet/>
      <dgm:spPr/>
      <dgm:t>
        <a:bodyPr/>
        <a:lstStyle/>
        <a:p>
          <a:endParaRPr lang="es-AR" sz="1400"/>
        </a:p>
      </dgm:t>
    </dgm:pt>
    <dgm:pt modelId="{132DB800-C8E0-464C-85CD-D610880DAE84}" type="sibTrans" cxnId="{2F4B1B5E-16BE-40C5-B0FB-E02ADB0F66DF}">
      <dgm:prSet/>
      <dgm:spPr/>
      <dgm:t>
        <a:bodyPr/>
        <a:lstStyle/>
        <a:p>
          <a:endParaRPr lang="es-AR" sz="1400"/>
        </a:p>
      </dgm:t>
    </dgm:pt>
    <dgm:pt modelId="{ECEA090E-8215-45CA-B2A3-98C46BE2C21F}" type="pres">
      <dgm:prSet presAssocID="{E31243EE-9E83-4B6A-AE5F-E5C3F2C1C78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7D309377-621A-47AE-BEF7-9704CF5410CF}" type="pres">
      <dgm:prSet presAssocID="{C7B11E2D-2E6A-4382-9ECB-7533B940F0E2}" presName="linNode" presStyleCnt="0"/>
      <dgm:spPr/>
    </dgm:pt>
    <dgm:pt modelId="{0239807D-BB42-4686-B0A0-6EFE53B90A5E}" type="pres">
      <dgm:prSet presAssocID="{C7B11E2D-2E6A-4382-9ECB-7533B940F0E2}" presName="parentText" presStyleLbl="node1" presStyleIdx="0" presStyleCnt="1" custScaleX="51980" custLinFactNeighborX="-9356" custLinFactNeighborY="-2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F5A133A-B8FA-4C85-9730-BB349C9F3738}" type="pres">
      <dgm:prSet presAssocID="{C7B11E2D-2E6A-4382-9ECB-7533B940F0E2}" presName="descendantText" presStyleLbl="alignAccFollowNode1" presStyleIdx="0" presStyleCnt="1" custScaleX="91581" custScaleY="12513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B8F0FCA7-FC16-4ACF-91BE-983329C6B1AE}" type="presOf" srcId="{02F9838E-FEC7-464A-BFA0-2D4EEAFE9FCD}" destId="{3F5A133A-B8FA-4C85-9730-BB349C9F3738}" srcOrd="0" destOrd="2" presId="urn:microsoft.com/office/officeart/2005/8/layout/vList5"/>
    <dgm:cxn modelId="{99A272DE-144C-4B46-8DBB-04F66996B515}" type="presOf" srcId="{E31243EE-9E83-4B6A-AE5F-E5C3F2C1C78C}" destId="{ECEA090E-8215-45CA-B2A3-98C46BE2C21F}" srcOrd="0" destOrd="0" presId="urn:microsoft.com/office/officeart/2005/8/layout/vList5"/>
    <dgm:cxn modelId="{507B2DC4-60C1-4B89-B01C-B5BABD936F36}" srcId="{E31243EE-9E83-4B6A-AE5F-E5C3F2C1C78C}" destId="{C7B11E2D-2E6A-4382-9ECB-7533B940F0E2}" srcOrd="0" destOrd="0" parTransId="{901694F1-C1E5-45D6-AFEC-DA36B75B0EC0}" sibTransId="{2A7DC93A-AB27-4093-BCD7-EAF3DBB3E435}"/>
    <dgm:cxn modelId="{2B11E551-1E03-4853-80FA-9BDE9A2F1AC1}" type="presOf" srcId="{C7B11E2D-2E6A-4382-9ECB-7533B940F0E2}" destId="{0239807D-BB42-4686-B0A0-6EFE53B90A5E}" srcOrd="0" destOrd="0" presId="urn:microsoft.com/office/officeart/2005/8/layout/vList5"/>
    <dgm:cxn modelId="{A34B5C80-0157-4B31-ABAF-A9DD8ED16FE9}" srcId="{C7B11E2D-2E6A-4382-9ECB-7533B940F0E2}" destId="{243034C9-5681-468B-9023-33F46F2EB867}" srcOrd="1" destOrd="0" parTransId="{3BCC8966-3A39-4F35-BB78-8AC636BB2B2E}" sibTransId="{25D58AFA-79D9-46DE-B1BB-CA7971768BD7}"/>
    <dgm:cxn modelId="{2F4B1B5E-16BE-40C5-B0FB-E02ADB0F66DF}" srcId="{C7B11E2D-2E6A-4382-9ECB-7533B940F0E2}" destId="{02F9838E-FEC7-464A-BFA0-2D4EEAFE9FCD}" srcOrd="2" destOrd="0" parTransId="{9DFA3887-E247-45CB-8989-7F141DBD21BB}" sibTransId="{132DB800-C8E0-464C-85CD-D610880DAE84}"/>
    <dgm:cxn modelId="{6AEDCFB0-418D-43F2-BE59-0C468011BA37}" srcId="{C7B11E2D-2E6A-4382-9ECB-7533B940F0E2}" destId="{5A3CE117-271F-4F8B-B191-34F2322D39D0}" srcOrd="0" destOrd="0" parTransId="{E50FF81F-2011-4D0B-B0AD-631438E92590}" sibTransId="{360048E7-18E1-462F-A029-19ED5467D9A6}"/>
    <dgm:cxn modelId="{3A3790B5-CCED-43F9-B443-BEC7F2829400}" type="presOf" srcId="{5A3CE117-271F-4F8B-B191-34F2322D39D0}" destId="{3F5A133A-B8FA-4C85-9730-BB349C9F3738}" srcOrd="0" destOrd="0" presId="urn:microsoft.com/office/officeart/2005/8/layout/vList5"/>
    <dgm:cxn modelId="{5B106C55-00FB-4448-BD56-605E09B66E9D}" type="presOf" srcId="{243034C9-5681-468B-9023-33F46F2EB867}" destId="{3F5A133A-B8FA-4C85-9730-BB349C9F3738}" srcOrd="0" destOrd="1" presId="urn:microsoft.com/office/officeart/2005/8/layout/vList5"/>
    <dgm:cxn modelId="{915E72CB-8F15-423D-9A3B-0253EFDA4D96}" type="presParOf" srcId="{ECEA090E-8215-45CA-B2A3-98C46BE2C21F}" destId="{7D309377-621A-47AE-BEF7-9704CF5410CF}" srcOrd="0" destOrd="0" presId="urn:microsoft.com/office/officeart/2005/8/layout/vList5"/>
    <dgm:cxn modelId="{F07AE7C0-D749-4096-B33B-C931280A83C4}" type="presParOf" srcId="{7D309377-621A-47AE-BEF7-9704CF5410CF}" destId="{0239807D-BB42-4686-B0A0-6EFE53B90A5E}" srcOrd="0" destOrd="0" presId="urn:microsoft.com/office/officeart/2005/8/layout/vList5"/>
    <dgm:cxn modelId="{77F42D28-FA65-40C1-ABB4-48A837A608A1}" type="presParOf" srcId="{7D309377-621A-47AE-BEF7-9704CF5410CF}" destId="{3F5A133A-B8FA-4C85-9730-BB349C9F373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D29E644-9514-4C2C-B4A8-DE77F94E8E82}" type="doc">
      <dgm:prSet loTypeId="urn:microsoft.com/office/officeart/2008/layout/VerticalCurvedList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s-AR"/>
        </a:p>
      </dgm:t>
    </dgm:pt>
    <dgm:pt modelId="{20C321A5-58D5-4248-BC61-020E818D8366}" type="pres">
      <dgm:prSet presAssocID="{7D29E644-9514-4C2C-B4A8-DE77F94E8E8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AR"/>
        </a:p>
      </dgm:t>
    </dgm:pt>
    <dgm:pt modelId="{C2D39E47-9057-44EA-BAF5-D59D5774DBCA}" type="pres">
      <dgm:prSet presAssocID="{7D29E644-9514-4C2C-B4A8-DE77F94E8E82}" presName="Name1" presStyleCnt="0"/>
      <dgm:spPr/>
    </dgm:pt>
    <dgm:pt modelId="{0411CCE0-CB58-44D1-AA28-CCB51E50B503}" type="pres">
      <dgm:prSet presAssocID="{7D29E644-9514-4C2C-B4A8-DE77F94E8E82}" presName="cycle" presStyleCnt="0"/>
      <dgm:spPr/>
    </dgm:pt>
    <dgm:pt modelId="{52185823-24CE-4754-ACE8-E4F6483377E6}" type="pres">
      <dgm:prSet presAssocID="{7D29E644-9514-4C2C-B4A8-DE77F94E8E82}" presName="srcNode" presStyleLbl="node1" presStyleIdx="0" presStyleCnt="0"/>
      <dgm:spPr/>
    </dgm:pt>
    <dgm:pt modelId="{9A662F2F-A044-4E9F-97CD-179E281F0006}" type="pres">
      <dgm:prSet presAssocID="{7D29E644-9514-4C2C-B4A8-DE77F94E8E82}" presName="conn" presStyleLbl="parChTrans1D2" presStyleIdx="0" presStyleCnt="1"/>
      <dgm:spPr/>
      <dgm:t>
        <a:bodyPr/>
        <a:lstStyle/>
        <a:p>
          <a:endParaRPr lang="es-AR"/>
        </a:p>
      </dgm:t>
    </dgm:pt>
    <dgm:pt modelId="{F9F0DF91-205B-48AB-9BFE-B51D2F8E4AAB}" type="pres">
      <dgm:prSet presAssocID="{7D29E644-9514-4C2C-B4A8-DE77F94E8E82}" presName="extraNode" presStyleLbl="node1" presStyleIdx="0" presStyleCnt="0"/>
      <dgm:spPr/>
    </dgm:pt>
    <dgm:pt modelId="{DA7876BB-D148-4B51-B49D-736AB4600A5D}" type="pres">
      <dgm:prSet presAssocID="{7D29E644-9514-4C2C-B4A8-DE77F94E8E82}" presName="dstNode" presStyleLbl="node1" presStyleIdx="0" presStyleCnt="0"/>
      <dgm:spPr/>
    </dgm:pt>
  </dgm:ptLst>
  <dgm:cxnLst>
    <dgm:cxn modelId="{016AF593-D6FD-4D55-A34F-1CCCC7744555}" type="presOf" srcId="{7D29E644-9514-4C2C-B4A8-DE77F94E8E82}" destId="{20C321A5-58D5-4248-BC61-020E818D8366}" srcOrd="0" destOrd="0" presId="urn:microsoft.com/office/officeart/2008/layout/VerticalCurvedList"/>
    <dgm:cxn modelId="{8567CFC1-7D23-4D20-AE94-0CB53FDAAC90}" type="presParOf" srcId="{20C321A5-58D5-4248-BC61-020E818D8366}" destId="{C2D39E47-9057-44EA-BAF5-D59D5774DBCA}" srcOrd="0" destOrd="0" presId="urn:microsoft.com/office/officeart/2008/layout/VerticalCurvedList"/>
    <dgm:cxn modelId="{45A3632C-EBD8-4CD0-9877-24498EA5B8D5}" type="presParOf" srcId="{C2D39E47-9057-44EA-BAF5-D59D5774DBCA}" destId="{0411CCE0-CB58-44D1-AA28-CCB51E50B503}" srcOrd="0" destOrd="0" presId="urn:microsoft.com/office/officeart/2008/layout/VerticalCurvedList"/>
    <dgm:cxn modelId="{390E7303-3187-4024-AB60-5E9C0F086EDD}" type="presParOf" srcId="{0411CCE0-CB58-44D1-AA28-CCB51E50B503}" destId="{52185823-24CE-4754-ACE8-E4F6483377E6}" srcOrd="0" destOrd="0" presId="urn:microsoft.com/office/officeart/2008/layout/VerticalCurvedList"/>
    <dgm:cxn modelId="{0219CED3-8DCB-41DB-8942-0A05CA04B9F9}" type="presParOf" srcId="{0411CCE0-CB58-44D1-AA28-CCB51E50B503}" destId="{9A662F2F-A044-4E9F-97CD-179E281F0006}" srcOrd="1" destOrd="0" presId="urn:microsoft.com/office/officeart/2008/layout/VerticalCurvedList"/>
    <dgm:cxn modelId="{37C50566-99FD-429D-BC41-39411F2B19B1}" type="presParOf" srcId="{0411CCE0-CB58-44D1-AA28-CCB51E50B503}" destId="{F9F0DF91-205B-48AB-9BFE-B51D2F8E4AAB}" srcOrd="2" destOrd="0" presId="urn:microsoft.com/office/officeart/2008/layout/VerticalCurvedList"/>
    <dgm:cxn modelId="{AA3F37ED-06FB-4EA9-A51C-0CE0D4BB4965}" type="presParOf" srcId="{0411CCE0-CB58-44D1-AA28-CCB51E50B503}" destId="{DA7876BB-D148-4B51-B49D-736AB4600A5D}" srcOrd="3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D29E644-9514-4C2C-B4A8-DE77F94E8E82}" type="doc">
      <dgm:prSet loTypeId="urn:microsoft.com/office/officeart/2008/layout/VerticalCurvedList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s-AR"/>
        </a:p>
      </dgm:t>
    </dgm:pt>
    <dgm:pt modelId="{6F97B259-EEE1-44C9-A211-329BC2A83606}">
      <dgm:prSet phldrT="[Texto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s-AR" sz="1000" dirty="0" smtClean="0"/>
            <a:t>LIQUIDA CONTRIBUCION RENATRE: 1,5%</a:t>
          </a:r>
          <a:endParaRPr lang="es-AR" sz="1000" dirty="0"/>
        </a:p>
      </dgm:t>
    </dgm:pt>
    <dgm:pt modelId="{61362163-5407-4A51-9E6E-0D41D7673406}" type="parTrans" cxnId="{ED03FA9B-B9AE-47F1-B58D-09BB38A8BC2B}">
      <dgm:prSet/>
      <dgm:spPr/>
      <dgm:t>
        <a:bodyPr/>
        <a:lstStyle/>
        <a:p>
          <a:endParaRPr lang="es-AR" sz="1000"/>
        </a:p>
      </dgm:t>
    </dgm:pt>
    <dgm:pt modelId="{1231A72C-DDE1-4C8F-B76F-C8B27C8BAA8C}" type="sibTrans" cxnId="{ED03FA9B-B9AE-47F1-B58D-09BB38A8BC2B}">
      <dgm:prSet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s-AR" sz="1000"/>
        </a:p>
      </dgm:t>
    </dgm:pt>
    <dgm:pt modelId="{20C321A5-58D5-4248-BC61-020E818D8366}" type="pres">
      <dgm:prSet presAssocID="{7D29E644-9514-4C2C-B4A8-DE77F94E8E8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AR"/>
        </a:p>
      </dgm:t>
    </dgm:pt>
    <dgm:pt modelId="{C2D39E47-9057-44EA-BAF5-D59D5774DBCA}" type="pres">
      <dgm:prSet presAssocID="{7D29E644-9514-4C2C-B4A8-DE77F94E8E82}" presName="Name1" presStyleCnt="0"/>
      <dgm:spPr/>
    </dgm:pt>
    <dgm:pt modelId="{0411CCE0-CB58-44D1-AA28-CCB51E50B503}" type="pres">
      <dgm:prSet presAssocID="{7D29E644-9514-4C2C-B4A8-DE77F94E8E82}" presName="cycle" presStyleCnt="0"/>
      <dgm:spPr/>
    </dgm:pt>
    <dgm:pt modelId="{52185823-24CE-4754-ACE8-E4F6483377E6}" type="pres">
      <dgm:prSet presAssocID="{7D29E644-9514-4C2C-B4A8-DE77F94E8E82}" presName="srcNode" presStyleLbl="node1" presStyleIdx="0" presStyleCnt="1"/>
      <dgm:spPr/>
    </dgm:pt>
    <dgm:pt modelId="{9A662F2F-A044-4E9F-97CD-179E281F0006}" type="pres">
      <dgm:prSet presAssocID="{7D29E644-9514-4C2C-B4A8-DE77F94E8E82}" presName="conn" presStyleLbl="parChTrans1D2" presStyleIdx="0" presStyleCnt="1" custLinFactNeighborX="-5034" custLinFactNeighborY="148"/>
      <dgm:spPr/>
      <dgm:t>
        <a:bodyPr/>
        <a:lstStyle/>
        <a:p>
          <a:endParaRPr lang="es-AR"/>
        </a:p>
      </dgm:t>
    </dgm:pt>
    <dgm:pt modelId="{F9F0DF91-205B-48AB-9BFE-B51D2F8E4AAB}" type="pres">
      <dgm:prSet presAssocID="{7D29E644-9514-4C2C-B4A8-DE77F94E8E82}" presName="extraNode" presStyleLbl="node1" presStyleIdx="0" presStyleCnt="1"/>
      <dgm:spPr/>
    </dgm:pt>
    <dgm:pt modelId="{DA7876BB-D148-4B51-B49D-736AB4600A5D}" type="pres">
      <dgm:prSet presAssocID="{7D29E644-9514-4C2C-B4A8-DE77F94E8E82}" presName="dstNode" presStyleLbl="node1" presStyleIdx="0" presStyleCnt="1"/>
      <dgm:spPr/>
    </dgm:pt>
    <dgm:pt modelId="{C80A44F4-BB80-4E7F-B83C-511DFC6B9D41}" type="pres">
      <dgm:prSet presAssocID="{6F97B259-EEE1-44C9-A211-329BC2A83606}" presName="text_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EB9079C2-79EB-435C-9938-258BCE53F32E}" type="pres">
      <dgm:prSet presAssocID="{6F97B259-EEE1-44C9-A211-329BC2A83606}" presName="accent_1" presStyleCnt="0"/>
      <dgm:spPr/>
    </dgm:pt>
    <dgm:pt modelId="{E4152059-0EC1-45D5-B4E6-B0CE4CFB5EFE}" type="pres">
      <dgm:prSet presAssocID="{6F97B259-EEE1-44C9-A211-329BC2A83606}" presName="accentRepeatNode" presStyleLbl="solidFgAcc1" presStyleIdx="0" presStyleCnt="1"/>
      <dgm:spPr>
        <a:noFill/>
        <a:ln>
          <a:noFill/>
        </a:ln>
      </dgm:spPr>
    </dgm:pt>
  </dgm:ptLst>
  <dgm:cxnLst>
    <dgm:cxn modelId="{6CC385F8-FFBC-4FB1-B51E-D483F6ED8A25}" type="presOf" srcId="{7D29E644-9514-4C2C-B4A8-DE77F94E8E82}" destId="{20C321A5-58D5-4248-BC61-020E818D8366}" srcOrd="0" destOrd="0" presId="urn:microsoft.com/office/officeart/2008/layout/VerticalCurvedList"/>
    <dgm:cxn modelId="{ED03FA9B-B9AE-47F1-B58D-09BB38A8BC2B}" srcId="{7D29E644-9514-4C2C-B4A8-DE77F94E8E82}" destId="{6F97B259-EEE1-44C9-A211-329BC2A83606}" srcOrd="0" destOrd="0" parTransId="{61362163-5407-4A51-9E6E-0D41D7673406}" sibTransId="{1231A72C-DDE1-4C8F-B76F-C8B27C8BAA8C}"/>
    <dgm:cxn modelId="{E0D38554-0F8E-49FD-AAF6-4583502C94EA}" type="presOf" srcId="{6F97B259-EEE1-44C9-A211-329BC2A83606}" destId="{C80A44F4-BB80-4E7F-B83C-511DFC6B9D41}" srcOrd="0" destOrd="0" presId="urn:microsoft.com/office/officeart/2008/layout/VerticalCurvedList"/>
    <dgm:cxn modelId="{E6FC1D94-D4F8-48AB-B85A-14861E3EE8B5}" type="presOf" srcId="{1231A72C-DDE1-4C8F-B76F-C8B27C8BAA8C}" destId="{9A662F2F-A044-4E9F-97CD-179E281F0006}" srcOrd="0" destOrd="0" presId="urn:microsoft.com/office/officeart/2008/layout/VerticalCurvedList"/>
    <dgm:cxn modelId="{B7037755-4830-449C-8D50-E2363F0F3971}" type="presParOf" srcId="{20C321A5-58D5-4248-BC61-020E818D8366}" destId="{C2D39E47-9057-44EA-BAF5-D59D5774DBCA}" srcOrd="0" destOrd="0" presId="urn:microsoft.com/office/officeart/2008/layout/VerticalCurvedList"/>
    <dgm:cxn modelId="{74733A10-E984-42D5-90E8-D835CE64BB79}" type="presParOf" srcId="{C2D39E47-9057-44EA-BAF5-D59D5774DBCA}" destId="{0411CCE0-CB58-44D1-AA28-CCB51E50B503}" srcOrd="0" destOrd="0" presId="urn:microsoft.com/office/officeart/2008/layout/VerticalCurvedList"/>
    <dgm:cxn modelId="{0A1BB491-8CA1-461B-AE37-6B17CCF1622E}" type="presParOf" srcId="{0411CCE0-CB58-44D1-AA28-CCB51E50B503}" destId="{52185823-24CE-4754-ACE8-E4F6483377E6}" srcOrd="0" destOrd="0" presId="urn:microsoft.com/office/officeart/2008/layout/VerticalCurvedList"/>
    <dgm:cxn modelId="{4B655762-AD2A-46E8-B3ED-D5A4CD2C12DD}" type="presParOf" srcId="{0411CCE0-CB58-44D1-AA28-CCB51E50B503}" destId="{9A662F2F-A044-4E9F-97CD-179E281F0006}" srcOrd="1" destOrd="0" presId="urn:microsoft.com/office/officeart/2008/layout/VerticalCurvedList"/>
    <dgm:cxn modelId="{502EB88B-749B-493E-9C38-64FBBEAD726A}" type="presParOf" srcId="{0411CCE0-CB58-44D1-AA28-CCB51E50B503}" destId="{F9F0DF91-205B-48AB-9BFE-B51D2F8E4AAB}" srcOrd="2" destOrd="0" presId="urn:microsoft.com/office/officeart/2008/layout/VerticalCurvedList"/>
    <dgm:cxn modelId="{78141FCC-B828-4937-A218-67E745DB6F0B}" type="presParOf" srcId="{0411CCE0-CB58-44D1-AA28-CCB51E50B503}" destId="{DA7876BB-D148-4B51-B49D-736AB4600A5D}" srcOrd="3" destOrd="0" presId="urn:microsoft.com/office/officeart/2008/layout/VerticalCurvedList"/>
    <dgm:cxn modelId="{5E2C182F-0886-4A4A-963E-D2207AD35CEE}" type="presParOf" srcId="{C2D39E47-9057-44EA-BAF5-D59D5774DBCA}" destId="{C80A44F4-BB80-4E7F-B83C-511DFC6B9D41}" srcOrd="1" destOrd="0" presId="urn:microsoft.com/office/officeart/2008/layout/VerticalCurvedList"/>
    <dgm:cxn modelId="{CD93FD8D-DEE7-4FC7-8D17-A6BA1CB18826}" type="presParOf" srcId="{C2D39E47-9057-44EA-BAF5-D59D5774DBCA}" destId="{EB9079C2-79EB-435C-9938-258BCE53F32E}" srcOrd="2" destOrd="0" presId="urn:microsoft.com/office/officeart/2008/layout/VerticalCurvedList"/>
    <dgm:cxn modelId="{6275BB78-9AB0-42EE-A5F7-7B31ED7B6E5B}" type="presParOf" srcId="{EB9079C2-79EB-435C-9938-258BCE53F32E}" destId="{E4152059-0EC1-45D5-B4E6-B0CE4CFB5EF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D29E644-9514-4C2C-B4A8-DE77F94E8E82}" type="doc">
      <dgm:prSet loTypeId="urn:microsoft.com/office/officeart/2008/layout/VerticalCurvedList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s-AR"/>
        </a:p>
      </dgm:t>
    </dgm:pt>
    <dgm:pt modelId="{0DD72FAE-57DB-4740-A02D-872EC15CB49E}">
      <dgm:prSet phldrT="[Texto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s-AR" sz="1000" dirty="0" smtClean="0"/>
            <a:t>LIQUIDA APORTE SEGURO DE SEPELIO UATRE: 1,5%</a:t>
          </a:r>
          <a:endParaRPr lang="es-AR" sz="1000" dirty="0"/>
        </a:p>
      </dgm:t>
    </dgm:pt>
    <dgm:pt modelId="{7A783E15-4410-4B0D-8A9D-1FE9AB952264}" type="parTrans" cxnId="{55AC38BF-864C-48CE-8EA0-15E5A695DCCE}">
      <dgm:prSet/>
      <dgm:spPr/>
      <dgm:t>
        <a:bodyPr/>
        <a:lstStyle/>
        <a:p>
          <a:endParaRPr lang="es-AR" sz="1000"/>
        </a:p>
      </dgm:t>
    </dgm:pt>
    <dgm:pt modelId="{2B1ED8DD-D40F-4F83-B303-78C661B05027}" type="sibTrans" cxnId="{55AC38BF-864C-48CE-8EA0-15E5A695DCCE}">
      <dgm:prSet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s-AR" sz="1000"/>
        </a:p>
      </dgm:t>
    </dgm:pt>
    <dgm:pt modelId="{6F97B259-EEE1-44C9-A211-329BC2A83606}">
      <dgm:prSet phldrT="[Texto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s-AR" sz="1000" dirty="0" smtClean="0"/>
            <a:t>LIQUIDA CONTRIBUCION RENATRE: 1,5%</a:t>
          </a:r>
          <a:endParaRPr lang="es-AR" sz="1000" dirty="0"/>
        </a:p>
      </dgm:t>
    </dgm:pt>
    <dgm:pt modelId="{61362163-5407-4A51-9E6E-0D41D7673406}" type="parTrans" cxnId="{ED03FA9B-B9AE-47F1-B58D-09BB38A8BC2B}">
      <dgm:prSet/>
      <dgm:spPr/>
      <dgm:t>
        <a:bodyPr/>
        <a:lstStyle/>
        <a:p>
          <a:endParaRPr lang="es-AR" sz="1000"/>
        </a:p>
      </dgm:t>
    </dgm:pt>
    <dgm:pt modelId="{1231A72C-DDE1-4C8F-B76F-C8B27C8BAA8C}" type="sibTrans" cxnId="{ED03FA9B-B9AE-47F1-B58D-09BB38A8BC2B}">
      <dgm:prSet/>
      <dgm:spPr/>
      <dgm:t>
        <a:bodyPr/>
        <a:lstStyle/>
        <a:p>
          <a:endParaRPr lang="es-AR" sz="1000"/>
        </a:p>
      </dgm:t>
    </dgm:pt>
    <dgm:pt modelId="{20C321A5-58D5-4248-BC61-020E818D8366}" type="pres">
      <dgm:prSet presAssocID="{7D29E644-9514-4C2C-B4A8-DE77F94E8E8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AR"/>
        </a:p>
      </dgm:t>
    </dgm:pt>
    <dgm:pt modelId="{C2D39E47-9057-44EA-BAF5-D59D5774DBCA}" type="pres">
      <dgm:prSet presAssocID="{7D29E644-9514-4C2C-B4A8-DE77F94E8E82}" presName="Name1" presStyleCnt="0"/>
      <dgm:spPr/>
    </dgm:pt>
    <dgm:pt modelId="{0411CCE0-CB58-44D1-AA28-CCB51E50B503}" type="pres">
      <dgm:prSet presAssocID="{7D29E644-9514-4C2C-B4A8-DE77F94E8E82}" presName="cycle" presStyleCnt="0"/>
      <dgm:spPr/>
    </dgm:pt>
    <dgm:pt modelId="{52185823-24CE-4754-ACE8-E4F6483377E6}" type="pres">
      <dgm:prSet presAssocID="{7D29E644-9514-4C2C-B4A8-DE77F94E8E82}" presName="srcNode" presStyleLbl="node1" presStyleIdx="0" presStyleCnt="2"/>
      <dgm:spPr/>
    </dgm:pt>
    <dgm:pt modelId="{9A662F2F-A044-4E9F-97CD-179E281F0006}" type="pres">
      <dgm:prSet presAssocID="{7D29E644-9514-4C2C-B4A8-DE77F94E8E82}" presName="conn" presStyleLbl="parChTrans1D2" presStyleIdx="0" presStyleCnt="1"/>
      <dgm:spPr/>
      <dgm:t>
        <a:bodyPr/>
        <a:lstStyle/>
        <a:p>
          <a:endParaRPr lang="es-AR"/>
        </a:p>
      </dgm:t>
    </dgm:pt>
    <dgm:pt modelId="{F9F0DF91-205B-48AB-9BFE-B51D2F8E4AAB}" type="pres">
      <dgm:prSet presAssocID="{7D29E644-9514-4C2C-B4A8-DE77F94E8E82}" presName="extraNode" presStyleLbl="node1" presStyleIdx="0" presStyleCnt="2"/>
      <dgm:spPr/>
    </dgm:pt>
    <dgm:pt modelId="{DA7876BB-D148-4B51-B49D-736AB4600A5D}" type="pres">
      <dgm:prSet presAssocID="{7D29E644-9514-4C2C-B4A8-DE77F94E8E82}" presName="dstNode" presStyleLbl="node1" presStyleIdx="0" presStyleCnt="2"/>
      <dgm:spPr/>
    </dgm:pt>
    <dgm:pt modelId="{25BCD850-9770-4F82-B989-7F519AA8A1BE}" type="pres">
      <dgm:prSet presAssocID="{0DD72FAE-57DB-4740-A02D-872EC15CB49E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B1F7395-9104-4902-9AE4-EBCE8096ECAE}" type="pres">
      <dgm:prSet presAssocID="{0DD72FAE-57DB-4740-A02D-872EC15CB49E}" presName="accent_1" presStyleCnt="0"/>
      <dgm:spPr/>
    </dgm:pt>
    <dgm:pt modelId="{A9DBDFEC-374C-4C12-B7B1-042D08979CB5}" type="pres">
      <dgm:prSet presAssocID="{0DD72FAE-57DB-4740-A02D-872EC15CB49E}" presName="accentRepeatNode" presStyleLbl="solidFgAcc1" presStyleIdx="0" presStyleCnt="2"/>
      <dgm:spPr>
        <a:noFill/>
        <a:ln>
          <a:noFill/>
        </a:ln>
      </dgm:spPr>
      <dgm:t>
        <a:bodyPr/>
        <a:lstStyle/>
        <a:p>
          <a:endParaRPr lang="es-AR"/>
        </a:p>
      </dgm:t>
    </dgm:pt>
    <dgm:pt modelId="{373E7713-79DC-4B4E-B586-32C97AE538F9}" type="pres">
      <dgm:prSet presAssocID="{6F97B259-EEE1-44C9-A211-329BC2A83606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9FF817A-9785-4A67-8951-F36BB28797F0}" type="pres">
      <dgm:prSet presAssocID="{6F97B259-EEE1-44C9-A211-329BC2A83606}" presName="accent_2" presStyleCnt="0"/>
      <dgm:spPr/>
    </dgm:pt>
    <dgm:pt modelId="{E4152059-0EC1-45D5-B4E6-B0CE4CFB5EFE}" type="pres">
      <dgm:prSet presAssocID="{6F97B259-EEE1-44C9-A211-329BC2A83606}" presName="accentRepeatNode" presStyleLbl="solidFgAcc1" presStyleIdx="1" presStyleCnt="2"/>
      <dgm:spPr>
        <a:noFill/>
        <a:ln>
          <a:noFill/>
        </a:ln>
      </dgm:spPr>
    </dgm:pt>
  </dgm:ptLst>
  <dgm:cxnLst>
    <dgm:cxn modelId="{55AC38BF-864C-48CE-8EA0-15E5A695DCCE}" srcId="{7D29E644-9514-4C2C-B4A8-DE77F94E8E82}" destId="{0DD72FAE-57DB-4740-A02D-872EC15CB49E}" srcOrd="0" destOrd="0" parTransId="{7A783E15-4410-4B0D-8A9D-1FE9AB952264}" sibTransId="{2B1ED8DD-D40F-4F83-B303-78C661B05027}"/>
    <dgm:cxn modelId="{ED03FA9B-B9AE-47F1-B58D-09BB38A8BC2B}" srcId="{7D29E644-9514-4C2C-B4A8-DE77F94E8E82}" destId="{6F97B259-EEE1-44C9-A211-329BC2A83606}" srcOrd="1" destOrd="0" parTransId="{61362163-5407-4A51-9E6E-0D41D7673406}" sibTransId="{1231A72C-DDE1-4C8F-B76F-C8B27C8BAA8C}"/>
    <dgm:cxn modelId="{1896BD97-2BE8-4E30-AED9-94E76E586066}" type="presOf" srcId="{0DD72FAE-57DB-4740-A02D-872EC15CB49E}" destId="{25BCD850-9770-4F82-B989-7F519AA8A1BE}" srcOrd="0" destOrd="0" presId="urn:microsoft.com/office/officeart/2008/layout/VerticalCurvedList"/>
    <dgm:cxn modelId="{8BD02DDC-15C9-4CFF-A737-334BA18EC040}" type="presOf" srcId="{6F97B259-EEE1-44C9-A211-329BC2A83606}" destId="{373E7713-79DC-4B4E-B586-32C97AE538F9}" srcOrd="0" destOrd="0" presId="urn:microsoft.com/office/officeart/2008/layout/VerticalCurvedList"/>
    <dgm:cxn modelId="{C85778E6-0FEC-43DE-982C-5656D945F15E}" type="presOf" srcId="{2B1ED8DD-D40F-4F83-B303-78C661B05027}" destId="{9A662F2F-A044-4E9F-97CD-179E281F0006}" srcOrd="0" destOrd="0" presId="urn:microsoft.com/office/officeart/2008/layout/VerticalCurvedList"/>
    <dgm:cxn modelId="{C40783D1-79F1-4F0D-B774-31730417D297}" type="presOf" srcId="{7D29E644-9514-4C2C-B4A8-DE77F94E8E82}" destId="{20C321A5-58D5-4248-BC61-020E818D8366}" srcOrd="0" destOrd="0" presId="urn:microsoft.com/office/officeart/2008/layout/VerticalCurvedList"/>
    <dgm:cxn modelId="{13632BE8-172E-4A58-AB7F-D1F36C58ABA2}" type="presParOf" srcId="{20C321A5-58D5-4248-BC61-020E818D8366}" destId="{C2D39E47-9057-44EA-BAF5-D59D5774DBCA}" srcOrd="0" destOrd="0" presId="urn:microsoft.com/office/officeart/2008/layout/VerticalCurvedList"/>
    <dgm:cxn modelId="{E47B4521-1127-43A8-A623-07CA0B5C538C}" type="presParOf" srcId="{C2D39E47-9057-44EA-BAF5-D59D5774DBCA}" destId="{0411CCE0-CB58-44D1-AA28-CCB51E50B503}" srcOrd="0" destOrd="0" presId="urn:microsoft.com/office/officeart/2008/layout/VerticalCurvedList"/>
    <dgm:cxn modelId="{3FA8EB8C-8640-41A5-B7CC-7CBEBF05F676}" type="presParOf" srcId="{0411CCE0-CB58-44D1-AA28-CCB51E50B503}" destId="{52185823-24CE-4754-ACE8-E4F6483377E6}" srcOrd="0" destOrd="0" presId="urn:microsoft.com/office/officeart/2008/layout/VerticalCurvedList"/>
    <dgm:cxn modelId="{A922D710-1B42-4B0D-96B5-AE2502DC6B4F}" type="presParOf" srcId="{0411CCE0-CB58-44D1-AA28-CCB51E50B503}" destId="{9A662F2F-A044-4E9F-97CD-179E281F0006}" srcOrd="1" destOrd="0" presId="urn:microsoft.com/office/officeart/2008/layout/VerticalCurvedList"/>
    <dgm:cxn modelId="{08E045D4-C405-4AA2-8F9E-E77DCAB7EF12}" type="presParOf" srcId="{0411CCE0-CB58-44D1-AA28-CCB51E50B503}" destId="{F9F0DF91-205B-48AB-9BFE-B51D2F8E4AAB}" srcOrd="2" destOrd="0" presId="urn:microsoft.com/office/officeart/2008/layout/VerticalCurvedList"/>
    <dgm:cxn modelId="{329E470F-8361-4EB7-92C4-F7EA62B2AA4D}" type="presParOf" srcId="{0411CCE0-CB58-44D1-AA28-CCB51E50B503}" destId="{DA7876BB-D148-4B51-B49D-736AB4600A5D}" srcOrd="3" destOrd="0" presId="urn:microsoft.com/office/officeart/2008/layout/VerticalCurvedList"/>
    <dgm:cxn modelId="{6986154C-DFB7-4619-A845-B5554B9BAA61}" type="presParOf" srcId="{C2D39E47-9057-44EA-BAF5-D59D5774DBCA}" destId="{25BCD850-9770-4F82-B989-7F519AA8A1BE}" srcOrd="1" destOrd="0" presId="urn:microsoft.com/office/officeart/2008/layout/VerticalCurvedList"/>
    <dgm:cxn modelId="{5D11A644-4669-4F53-862C-93265F81EB75}" type="presParOf" srcId="{C2D39E47-9057-44EA-BAF5-D59D5774DBCA}" destId="{3B1F7395-9104-4902-9AE4-EBCE8096ECAE}" srcOrd="2" destOrd="0" presId="urn:microsoft.com/office/officeart/2008/layout/VerticalCurvedList"/>
    <dgm:cxn modelId="{DC686C04-9232-4D66-A81F-40D3B17ADA22}" type="presParOf" srcId="{3B1F7395-9104-4902-9AE4-EBCE8096ECAE}" destId="{A9DBDFEC-374C-4C12-B7B1-042D08979CB5}" srcOrd="0" destOrd="0" presId="urn:microsoft.com/office/officeart/2008/layout/VerticalCurvedList"/>
    <dgm:cxn modelId="{69981E87-33F1-4BDA-8501-464A06769E4F}" type="presParOf" srcId="{C2D39E47-9057-44EA-BAF5-D59D5774DBCA}" destId="{373E7713-79DC-4B4E-B586-32C97AE538F9}" srcOrd="3" destOrd="0" presId="urn:microsoft.com/office/officeart/2008/layout/VerticalCurvedList"/>
    <dgm:cxn modelId="{359745D3-502C-4671-A46F-F80A72332353}" type="presParOf" srcId="{C2D39E47-9057-44EA-BAF5-D59D5774DBCA}" destId="{F9FF817A-9785-4A67-8951-F36BB28797F0}" srcOrd="4" destOrd="0" presId="urn:microsoft.com/office/officeart/2008/layout/VerticalCurvedList"/>
    <dgm:cxn modelId="{1B958E57-A604-4B58-9567-6A802800B558}" type="presParOf" srcId="{F9FF817A-9785-4A67-8951-F36BB28797F0}" destId="{E4152059-0EC1-45D5-B4E6-B0CE4CFB5EF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D29E644-9514-4C2C-B4A8-DE77F94E8E82}" type="doc">
      <dgm:prSet loTypeId="urn:microsoft.com/office/officeart/2008/layout/VerticalCurvedList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s-AR"/>
        </a:p>
      </dgm:t>
    </dgm:pt>
    <dgm:pt modelId="{20C321A5-58D5-4248-BC61-020E818D8366}" type="pres">
      <dgm:prSet presAssocID="{7D29E644-9514-4C2C-B4A8-DE77F94E8E8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AR"/>
        </a:p>
      </dgm:t>
    </dgm:pt>
    <dgm:pt modelId="{C2D39E47-9057-44EA-BAF5-D59D5774DBCA}" type="pres">
      <dgm:prSet presAssocID="{7D29E644-9514-4C2C-B4A8-DE77F94E8E82}" presName="Name1" presStyleCnt="0"/>
      <dgm:spPr/>
    </dgm:pt>
    <dgm:pt modelId="{0411CCE0-CB58-44D1-AA28-CCB51E50B503}" type="pres">
      <dgm:prSet presAssocID="{7D29E644-9514-4C2C-B4A8-DE77F94E8E82}" presName="cycle" presStyleCnt="0"/>
      <dgm:spPr/>
    </dgm:pt>
    <dgm:pt modelId="{52185823-24CE-4754-ACE8-E4F6483377E6}" type="pres">
      <dgm:prSet presAssocID="{7D29E644-9514-4C2C-B4A8-DE77F94E8E82}" presName="srcNode" presStyleLbl="node1" presStyleIdx="0" presStyleCnt="0"/>
      <dgm:spPr/>
    </dgm:pt>
    <dgm:pt modelId="{9A662F2F-A044-4E9F-97CD-179E281F0006}" type="pres">
      <dgm:prSet presAssocID="{7D29E644-9514-4C2C-B4A8-DE77F94E8E82}" presName="conn" presStyleLbl="parChTrans1D2" presStyleIdx="0" presStyleCnt="1"/>
      <dgm:spPr/>
      <dgm:t>
        <a:bodyPr/>
        <a:lstStyle/>
        <a:p>
          <a:endParaRPr lang="es-AR"/>
        </a:p>
      </dgm:t>
    </dgm:pt>
    <dgm:pt modelId="{F9F0DF91-205B-48AB-9BFE-B51D2F8E4AAB}" type="pres">
      <dgm:prSet presAssocID="{7D29E644-9514-4C2C-B4A8-DE77F94E8E82}" presName="extraNode" presStyleLbl="node1" presStyleIdx="0" presStyleCnt="0"/>
      <dgm:spPr/>
    </dgm:pt>
    <dgm:pt modelId="{DA7876BB-D148-4B51-B49D-736AB4600A5D}" type="pres">
      <dgm:prSet presAssocID="{7D29E644-9514-4C2C-B4A8-DE77F94E8E82}" presName="dstNode" presStyleLbl="node1" presStyleIdx="0" presStyleCnt="0"/>
      <dgm:spPr/>
    </dgm:pt>
  </dgm:ptLst>
  <dgm:cxnLst>
    <dgm:cxn modelId="{3634F23C-DC73-4BD0-A79F-043C02E95689}" type="presOf" srcId="{7D29E644-9514-4C2C-B4A8-DE77F94E8E82}" destId="{20C321A5-58D5-4248-BC61-020E818D8366}" srcOrd="0" destOrd="0" presId="urn:microsoft.com/office/officeart/2008/layout/VerticalCurvedList"/>
    <dgm:cxn modelId="{90B1DE0B-A6A7-45D8-9B70-46BB7736541D}" type="presParOf" srcId="{20C321A5-58D5-4248-BC61-020E818D8366}" destId="{C2D39E47-9057-44EA-BAF5-D59D5774DBCA}" srcOrd="0" destOrd="0" presId="urn:microsoft.com/office/officeart/2008/layout/VerticalCurvedList"/>
    <dgm:cxn modelId="{8D8BCDAE-0D7B-435E-A880-D896F0B701E8}" type="presParOf" srcId="{C2D39E47-9057-44EA-BAF5-D59D5774DBCA}" destId="{0411CCE0-CB58-44D1-AA28-CCB51E50B503}" srcOrd="0" destOrd="0" presId="urn:microsoft.com/office/officeart/2008/layout/VerticalCurvedList"/>
    <dgm:cxn modelId="{5C1A9791-7053-4B5B-97CA-348A1F843268}" type="presParOf" srcId="{0411CCE0-CB58-44D1-AA28-CCB51E50B503}" destId="{52185823-24CE-4754-ACE8-E4F6483377E6}" srcOrd="0" destOrd="0" presId="urn:microsoft.com/office/officeart/2008/layout/VerticalCurvedList"/>
    <dgm:cxn modelId="{1ADC2198-D2B7-414B-804F-61C2E1752AA2}" type="presParOf" srcId="{0411CCE0-CB58-44D1-AA28-CCB51E50B503}" destId="{9A662F2F-A044-4E9F-97CD-179E281F0006}" srcOrd="1" destOrd="0" presId="urn:microsoft.com/office/officeart/2008/layout/VerticalCurvedList"/>
    <dgm:cxn modelId="{C20E2AD9-F40B-403B-9077-68078ECFBCC5}" type="presParOf" srcId="{0411CCE0-CB58-44D1-AA28-CCB51E50B503}" destId="{F9F0DF91-205B-48AB-9BFE-B51D2F8E4AAB}" srcOrd="2" destOrd="0" presId="urn:microsoft.com/office/officeart/2008/layout/VerticalCurvedList"/>
    <dgm:cxn modelId="{C8F9A31A-9DB8-4198-AD47-CD0138A45834}" type="presParOf" srcId="{0411CCE0-CB58-44D1-AA28-CCB51E50B503}" destId="{DA7876BB-D148-4B51-B49D-736AB4600A5D}" srcOrd="3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D29E644-9514-4C2C-B4A8-DE77F94E8E82}" type="doc">
      <dgm:prSet loTypeId="urn:microsoft.com/office/officeart/2008/layout/VerticalCurvedList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s-AR"/>
        </a:p>
      </dgm:t>
    </dgm:pt>
    <dgm:pt modelId="{0DD72FAE-57DB-4740-A02D-872EC15CB49E}">
      <dgm:prSet phldrT="[Texto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s-AR" sz="1000" dirty="0" smtClean="0"/>
            <a:t>LIQUIDA APORTE SEGURO DE SEPELIO UATRE: 1,5%</a:t>
          </a:r>
          <a:endParaRPr lang="es-AR" sz="1000" dirty="0"/>
        </a:p>
      </dgm:t>
    </dgm:pt>
    <dgm:pt modelId="{7A783E15-4410-4B0D-8A9D-1FE9AB952264}" type="parTrans" cxnId="{55AC38BF-864C-48CE-8EA0-15E5A695DCCE}">
      <dgm:prSet/>
      <dgm:spPr/>
      <dgm:t>
        <a:bodyPr/>
        <a:lstStyle/>
        <a:p>
          <a:endParaRPr lang="es-AR" sz="1000"/>
        </a:p>
      </dgm:t>
    </dgm:pt>
    <dgm:pt modelId="{2B1ED8DD-D40F-4F83-B303-78C661B05027}" type="sibTrans" cxnId="{55AC38BF-864C-48CE-8EA0-15E5A695DCCE}">
      <dgm:prSet/>
      <dgm:spPr>
        <a:solidFill>
          <a:schemeClr val="accent3">
            <a:lumMod val="20000"/>
            <a:lumOff val="80000"/>
          </a:schemeClr>
        </a:solidFill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s-AR" sz="1000"/>
        </a:p>
      </dgm:t>
    </dgm:pt>
    <dgm:pt modelId="{6F97B259-EEE1-44C9-A211-329BC2A83606}">
      <dgm:prSet phldrT="[Texto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s-AR" sz="1000" dirty="0" smtClean="0"/>
            <a:t>LIQUIDA CONTRIBUCION RENATRE: 1,5%</a:t>
          </a:r>
          <a:endParaRPr lang="es-AR" sz="1000" dirty="0"/>
        </a:p>
      </dgm:t>
    </dgm:pt>
    <dgm:pt modelId="{61362163-5407-4A51-9E6E-0D41D7673406}" type="parTrans" cxnId="{ED03FA9B-B9AE-47F1-B58D-09BB38A8BC2B}">
      <dgm:prSet/>
      <dgm:spPr/>
      <dgm:t>
        <a:bodyPr/>
        <a:lstStyle/>
        <a:p>
          <a:endParaRPr lang="es-AR" sz="1000"/>
        </a:p>
      </dgm:t>
    </dgm:pt>
    <dgm:pt modelId="{1231A72C-DDE1-4C8F-B76F-C8B27C8BAA8C}" type="sibTrans" cxnId="{ED03FA9B-B9AE-47F1-B58D-09BB38A8BC2B}">
      <dgm:prSet/>
      <dgm:spPr/>
      <dgm:t>
        <a:bodyPr/>
        <a:lstStyle/>
        <a:p>
          <a:endParaRPr lang="es-AR" sz="1000"/>
        </a:p>
      </dgm:t>
    </dgm:pt>
    <dgm:pt modelId="{53EEDC44-BA6A-4CDC-82ED-037E5D7FBA5B}">
      <dgm:prSet phldrT="[Texto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s-AR" sz="1000" dirty="0" smtClean="0"/>
            <a:t>OPCIONAL ADICIONAL 2% (con destino a la jubilación anticipada)</a:t>
          </a:r>
          <a:endParaRPr lang="es-AR" sz="1000" dirty="0"/>
        </a:p>
      </dgm:t>
    </dgm:pt>
    <dgm:pt modelId="{DFF1F5B5-8344-4CA6-A367-4FC3E96221D8}" type="parTrans" cxnId="{C3BBB52E-DFD0-47E7-A0AD-B2E76EADED1D}">
      <dgm:prSet/>
      <dgm:spPr/>
      <dgm:t>
        <a:bodyPr/>
        <a:lstStyle/>
        <a:p>
          <a:endParaRPr lang="es-AR" sz="1000"/>
        </a:p>
      </dgm:t>
    </dgm:pt>
    <dgm:pt modelId="{F5FDD57A-F429-4AAA-83B1-C4F3391F5C19}" type="sibTrans" cxnId="{C3BBB52E-DFD0-47E7-A0AD-B2E76EADED1D}">
      <dgm:prSet/>
      <dgm:spPr/>
      <dgm:t>
        <a:bodyPr/>
        <a:lstStyle/>
        <a:p>
          <a:endParaRPr lang="es-AR" sz="1000"/>
        </a:p>
      </dgm:t>
    </dgm:pt>
    <dgm:pt modelId="{20C321A5-58D5-4248-BC61-020E818D8366}" type="pres">
      <dgm:prSet presAssocID="{7D29E644-9514-4C2C-B4A8-DE77F94E8E8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AR"/>
        </a:p>
      </dgm:t>
    </dgm:pt>
    <dgm:pt modelId="{C2D39E47-9057-44EA-BAF5-D59D5774DBCA}" type="pres">
      <dgm:prSet presAssocID="{7D29E644-9514-4C2C-B4A8-DE77F94E8E82}" presName="Name1" presStyleCnt="0"/>
      <dgm:spPr/>
    </dgm:pt>
    <dgm:pt modelId="{0411CCE0-CB58-44D1-AA28-CCB51E50B503}" type="pres">
      <dgm:prSet presAssocID="{7D29E644-9514-4C2C-B4A8-DE77F94E8E82}" presName="cycle" presStyleCnt="0"/>
      <dgm:spPr/>
    </dgm:pt>
    <dgm:pt modelId="{52185823-24CE-4754-ACE8-E4F6483377E6}" type="pres">
      <dgm:prSet presAssocID="{7D29E644-9514-4C2C-B4A8-DE77F94E8E82}" presName="srcNode" presStyleLbl="node1" presStyleIdx="0" presStyleCnt="3"/>
      <dgm:spPr/>
    </dgm:pt>
    <dgm:pt modelId="{9A662F2F-A044-4E9F-97CD-179E281F0006}" type="pres">
      <dgm:prSet presAssocID="{7D29E644-9514-4C2C-B4A8-DE77F94E8E82}" presName="conn" presStyleLbl="parChTrans1D2" presStyleIdx="0" presStyleCnt="1"/>
      <dgm:spPr/>
      <dgm:t>
        <a:bodyPr/>
        <a:lstStyle/>
        <a:p>
          <a:endParaRPr lang="es-AR"/>
        </a:p>
      </dgm:t>
    </dgm:pt>
    <dgm:pt modelId="{F9F0DF91-205B-48AB-9BFE-B51D2F8E4AAB}" type="pres">
      <dgm:prSet presAssocID="{7D29E644-9514-4C2C-B4A8-DE77F94E8E82}" presName="extraNode" presStyleLbl="node1" presStyleIdx="0" presStyleCnt="3"/>
      <dgm:spPr/>
    </dgm:pt>
    <dgm:pt modelId="{DA7876BB-D148-4B51-B49D-736AB4600A5D}" type="pres">
      <dgm:prSet presAssocID="{7D29E644-9514-4C2C-B4A8-DE77F94E8E82}" presName="dstNode" presStyleLbl="node1" presStyleIdx="0" presStyleCnt="3"/>
      <dgm:spPr/>
    </dgm:pt>
    <dgm:pt modelId="{25BCD850-9770-4F82-B989-7F519AA8A1BE}" type="pres">
      <dgm:prSet presAssocID="{0DD72FAE-57DB-4740-A02D-872EC15CB49E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B1F7395-9104-4902-9AE4-EBCE8096ECAE}" type="pres">
      <dgm:prSet presAssocID="{0DD72FAE-57DB-4740-A02D-872EC15CB49E}" presName="accent_1" presStyleCnt="0"/>
      <dgm:spPr/>
    </dgm:pt>
    <dgm:pt modelId="{A9DBDFEC-374C-4C12-B7B1-042D08979CB5}" type="pres">
      <dgm:prSet presAssocID="{0DD72FAE-57DB-4740-A02D-872EC15CB49E}" presName="accentRepeatNode" presStyleLbl="solidFgAcc1" presStyleIdx="0" presStyleCnt="3"/>
      <dgm:spPr>
        <a:noFill/>
        <a:ln>
          <a:noFill/>
        </a:ln>
      </dgm:spPr>
      <dgm:t>
        <a:bodyPr/>
        <a:lstStyle/>
        <a:p>
          <a:endParaRPr lang="es-AR"/>
        </a:p>
      </dgm:t>
    </dgm:pt>
    <dgm:pt modelId="{373E7713-79DC-4B4E-B586-32C97AE538F9}" type="pres">
      <dgm:prSet presAssocID="{6F97B259-EEE1-44C9-A211-329BC2A83606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9FF817A-9785-4A67-8951-F36BB28797F0}" type="pres">
      <dgm:prSet presAssocID="{6F97B259-EEE1-44C9-A211-329BC2A83606}" presName="accent_2" presStyleCnt="0"/>
      <dgm:spPr/>
    </dgm:pt>
    <dgm:pt modelId="{E4152059-0EC1-45D5-B4E6-B0CE4CFB5EFE}" type="pres">
      <dgm:prSet presAssocID="{6F97B259-EEE1-44C9-A211-329BC2A83606}" presName="accentRepeatNode" presStyleLbl="solidFgAcc1" presStyleIdx="1" presStyleCnt="3"/>
      <dgm:spPr>
        <a:noFill/>
        <a:ln>
          <a:noFill/>
        </a:ln>
      </dgm:spPr>
    </dgm:pt>
    <dgm:pt modelId="{2D94B678-CA3A-4216-A5F2-2EA0339F54B1}" type="pres">
      <dgm:prSet presAssocID="{53EEDC44-BA6A-4CDC-82ED-037E5D7FBA5B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8F4E3B1-06AE-4017-A513-789F0BA818DF}" type="pres">
      <dgm:prSet presAssocID="{53EEDC44-BA6A-4CDC-82ED-037E5D7FBA5B}" presName="accent_3" presStyleCnt="0"/>
      <dgm:spPr/>
    </dgm:pt>
    <dgm:pt modelId="{43528615-299E-470C-BCAC-AC836A08F534}" type="pres">
      <dgm:prSet presAssocID="{53EEDC44-BA6A-4CDC-82ED-037E5D7FBA5B}" presName="accentRepeatNode" presStyleLbl="solidFgAcc1" presStyleIdx="2" presStyleCnt="3"/>
      <dgm:spPr>
        <a:noFill/>
        <a:ln>
          <a:noFill/>
        </a:ln>
      </dgm:spPr>
    </dgm:pt>
  </dgm:ptLst>
  <dgm:cxnLst>
    <dgm:cxn modelId="{C3BBB52E-DFD0-47E7-A0AD-B2E76EADED1D}" srcId="{7D29E644-9514-4C2C-B4A8-DE77F94E8E82}" destId="{53EEDC44-BA6A-4CDC-82ED-037E5D7FBA5B}" srcOrd="2" destOrd="0" parTransId="{DFF1F5B5-8344-4CA6-A367-4FC3E96221D8}" sibTransId="{F5FDD57A-F429-4AAA-83B1-C4F3391F5C19}"/>
    <dgm:cxn modelId="{1FEFB0E8-DFCC-4F0B-A4D2-4385041E135D}" type="presOf" srcId="{7D29E644-9514-4C2C-B4A8-DE77F94E8E82}" destId="{20C321A5-58D5-4248-BC61-020E818D8366}" srcOrd="0" destOrd="0" presId="urn:microsoft.com/office/officeart/2008/layout/VerticalCurvedList"/>
    <dgm:cxn modelId="{DCBCAAA5-1134-4703-907E-2B1543CD239F}" type="presOf" srcId="{0DD72FAE-57DB-4740-A02D-872EC15CB49E}" destId="{25BCD850-9770-4F82-B989-7F519AA8A1BE}" srcOrd="0" destOrd="0" presId="urn:microsoft.com/office/officeart/2008/layout/VerticalCurvedList"/>
    <dgm:cxn modelId="{ED03FA9B-B9AE-47F1-B58D-09BB38A8BC2B}" srcId="{7D29E644-9514-4C2C-B4A8-DE77F94E8E82}" destId="{6F97B259-EEE1-44C9-A211-329BC2A83606}" srcOrd="1" destOrd="0" parTransId="{61362163-5407-4A51-9E6E-0D41D7673406}" sibTransId="{1231A72C-DDE1-4C8F-B76F-C8B27C8BAA8C}"/>
    <dgm:cxn modelId="{94CF829D-6868-4F6B-8E7E-0CF87B2DCE78}" type="presOf" srcId="{53EEDC44-BA6A-4CDC-82ED-037E5D7FBA5B}" destId="{2D94B678-CA3A-4216-A5F2-2EA0339F54B1}" srcOrd="0" destOrd="0" presId="urn:microsoft.com/office/officeart/2008/layout/VerticalCurvedList"/>
    <dgm:cxn modelId="{73CC3A9B-4155-48F7-B8C2-85D2D79CFBBD}" type="presOf" srcId="{6F97B259-EEE1-44C9-A211-329BC2A83606}" destId="{373E7713-79DC-4B4E-B586-32C97AE538F9}" srcOrd="0" destOrd="0" presId="urn:microsoft.com/office/officeart/2008/layout/VerticalCurvedList"/>
    <dgm:cxn modelId="{944CD222-B9C0-4D7E-A0A3-7DD92F0C3034}" type="presOf" srcId="{2B1ED8DD-D40F-4F83-B303-78C661B05027}" destId="{9A662F2F-A044-4E9F-97CD-179E281F0006}" srcOrd="0" destOrd="0" presId="urn:microsoft.com/office/officeart/2008/layout/VerticalCurvedList"/>
    <dgm:cxn modelId="{55AC38BF-864C-48CE-8EA0-15E5A695DCCE}" srcId="{7D29E644-9514-4C2C-B4A8-DE77F94E8E82}" destId="{0DD72FAE-57DB-4740-A02D-872EC15CB49E}" srcOrd="0" destOrd="0" parTransId="{7A783E15-4410-4B0D-8A9D-1FE9AB952264}" sibTransId="{2B1ED8DD-D40F-4F83-B303-78C661B05027}"/>
    <dgm:cxn modelId="{BF3E9FBE-06BC-40AB-8A7D-457DF225BE75}" type="presParOf" srcId="{20C321A5-58D5-4248-BC61-020E818D8366}" destId="{C2D39E47-9057-44EA-BAF5-D59D5774DBCA}" srcOrd="0" destOrd="0" presId="urn:microsoft.com/office/officeart/2008/layout/VerticalCurvedList"/>
    <dgm:cxn modelId="{C2858FCD-6BBC-4B4C-9C41-A0C84681CCC4}" type="presParOf" srcId="{C2D39E47-9057-44EA-BAF5-D59D5774DBCA}" destId="{0411CCE0-CB58-44D1-AA28-CCB51E50B503}" srcOrd="0" destOrd="0" presId="urn:microsoft.com/office/officeart/2008/layout/VerticalCurvedList"/>
    <dgm:cxn modelId="{D74B1400-9A51-4132-8420-4F5B916DEBA6}" type="presParOf" srcId="{0411CCE0-CB58-44D1-AA28-CCB51E50B503}" destId="{52185823-24CE-4754-ACE8-E4F6483377E6}" srcOrd="0" destOrd="0" presId="urn:microsoft.com/office/officeart/2008/layout/VerticalCurvedList"/>
    <dgm:cxn modelId="{F0D0C1D3-5016-4F16-81A6-D0792032007E}" type="presParOf" srcId="{0411CCE0-CB58-44D1-AA28-CCB51E50B503}" destId="{9A662F2F-A044-4E9F-97CD-179E281F0006}" srcOrd="1" destOrd="0" presId="urn:microsoft.com/office/officeart/2008/layout/VerticalCurvedList"/>
    <dgm:cxn modelId="{E085A299-CC9F-4434-9D3B-087EC5AE10BB}" type="presParOf" srcId="{0411CCE0-CB58-44D1-AA28-CCB51E50B503}" destId="{F9F0DF91-205B-48AB-9BFE-B51D2F8E4AAB}" srcOrd="2" destOrd="0" presId="urn:microsoft.com/office/officeart/2008/layout/VerticalCurvedList"/>
    <dgm:cxn modelId="{9F1391EB-98B3-4191-B9B8-A3031B4C73FE}" type="presParOf" srcId="{0411CCE0-CB58-44D1-AA28-CCB51E50B503}" destId="{DA7876BB-D148-4B51-B49D-736AB4600A5D}" srcOrd="3" destOrd="0" presId="urn:microsoft.com/office/officeart/2008/layout/VerticalCurvedList"/>
    <dgm:cxn modelId="{C94B38AB-53E6-481A-82D3-FEE2BD35D918}" type="presParOf" srcId="{C2D39E47-9057-44EA-BAF5-D59D5774DBCA}" destId="{25BCD850-9770-4F82-B989-7F519AA8A1BE}" srcOrd="1" destOrd="0" presId="urn:microsoft.com/office/officeart/2008/layout/VerticalCurvedList"/>
    <dgm:cxn modelId="{87C0054B-BA0C-4385-A2F3-7472AD59BC27}" type="presParOf" srcId="{C2D39E47-9057-44EA-BAF5-D59D5774DBCA}" destId="{3B1F7395-9104-4902-9AE4-EBCE8096ECAE}" srcOrd="2" destOrd="0" presId="urn:microsoft.com/office/officeart/2008/layout/VerticalCurvedList"/>
    <dgm:cxn modelId="{A051D5B4-268D-4102-B3DD-5BE2F1B20F22}" type="presParOf" srcId="{3B1F7395-9104-4902-9AE4-EBCE8096ECAE}" destId="{A9DBDFEC-374C-4C12-B7B1-042D08979CB5}" srcOrd="0" destOrd="0" presId="urn:microsoft.com/office/officeart/2008/layout/VerticalCurvedList"/>
    <dgm:cxn modelId="{44486F68-839B-4929-B443-12854EED7C8D}" type="presParOf" srcId="{C2D39E47-9057-44EA-BAF5-D59D5774DBCA}" destId="{373E7713-79DC-4B4E-B586-32C97AE538F9}" srcOrd="3" destOrd="0" presId="urn:microsoft.com/office/officeart/2008/layout/VerticalCurvedList"/>
    <dgm:cxn modelId="{ABC01519-D1F7-42CF-A461-C7B888A4822B}" type="presParOf" srcId="{C2D39E47-9057-44EA-BAF5-D59D5774DBCA}" destId="{F9FF817A-9785-4A67-8951-F36BB28797F0}" srcOrd="4" destOrd="0" presId="urn:microsoft.com/office/officeart/2008/layout/VerticalCurvedList"/>
    <dgm:cxn modelId="{9C272C16-E1DC-40C3-9176-72C02FDD3AB2}" type="presParOf" srcId="{F9FF817A-9785-4A67-8951-F36BB28797F0}" destId="{E4152059-0EC1-45D5-B4E6-B0CE4CFB5EFE}" srcOrd="0" destOrd="0" presId="urn:microsoft.com/office/officeart/2008/layout/VerticalCurvedList"/>
    <dgm:cxn modelId="{77C7F2BF-B1DB-476D-A11B-D1B75D714BEE}" type="presParOf" srcId="{C2D39E47-9057-44EA-BAF5-D59D5774DBCA}" destId="{2D94B678-CA3A-4216-A5F2-2EA0339F54B1}" srcOrd="5" destOrd="0" presId="urn:microsoft.com/office/officeart/2008/layout/VerticalCurvedList"/>
    <dgm:cxn modelId="{6DDA2D30-B93D-4065-A0D8-A209192C0AA0}" type="presParOf" srcId="{C2D39E47-9057-44EA-BAF5-D59D5774DBCA}" destId="{08F4E3B1-06AE-4017-A513-789F0BA818DF}" srcOrd="6" destOrd="0" presId="urn:microsoft.com/office/officeart/2008/layout/VerticalCurvedList"/>
    <dgm:cxn modelId="{FBE28C77-647E-4183-8D22-3C7C47B12345}" type="presParOf" srcId="{08F4E3B1-06AE-4017-A513-789F0BA818DF}" destId="{43528615-299E-470C-BCAC-AC836A08F53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D29E644-9514-4C2C-B4A8-DE77F94E8E82}" type="doc">
      <dgm:prSet loTypeId="urn:microsoft.com/office/officeart/2008/layout/VerticalCurvedList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s-AR"/>
        </a:p>
      </dgm:t>
    </dgm:pt>
    <dgm:pt modelId="{6F97B259-EEE1-44C9-A211-329BC2A83606}">
      <dgm:prSet phldrT="[Texto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s-AR" sz="1000" dirty="0" smtClean="0"/>
            <a:t>LIQUIDA CONTRIBUCION RENATRE: 1,5%</a:t>
          </a:r>
          <a:endParaRPr lang="es-AR" sz="1000" dirty="0"/>
        </a:p>
      </dgm:t>
    </dgm:pt>
    <dgm:pt modelId="{61362163-5407-4A51-9E6E-0D41D7673406}" type="parTrans" cxnId="{ED03FA9B-B9AE-47F1-B58D-09BB38A8BC2B}">
      <dgm:prSet/>
      <dgm:spPr/>
      <dgm:t>
        <a:bodyPr/>
        <a:lstStyle/>
        <a:p>
          <a:endParaRPr lang="es-AR" sz="1000"/>
        </a:p>
      </dgm:t>
    </dgm:pt>
    <dgm:pt modelId="{1231A72C-DDE1-4C8F-B76F-C8B27C8BAA8C}" type="sibTrans" cxnId="{ED03FA9B-B9AE-47F1-B58D-09BB38A8BC2B}">
      <dgm:prSet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s-AR" sz="1000"/>
        </a:p>
      </dgm:t>
    </dgm:pt>
    <dgm:pt modelId="{20C321A5-58D5-4248-BC61-020E818D8366}" type="pres">
      <dgm:prSet presAssocID="{7D29E644-9514-4C2C-B4A8-DE77F94E8E8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AR"/>
        </a:p>
      </dgm:t>
    </dgm:pt>
    <dgm:pt modelId="{C2D39E47-9057-44EA-BAF5-D59D5774DBCA}" type="pres">
      <dgm:prSet presAssocID="{7D29E644-9514-4C2C-B4A8-DE77F94E8E82}" presName="Name1" presStyleCnt="0"/>
      <dgm:spPr/>
    </dgm:pt>
    <dgm:pt modelId="{0411CCE0-CB58-44D1-AA28-CCB51E50B503}" type="pres">
      <dgm:prSet presAssocID="{7D29E644-9514-4C2C-B4A8-DE77F94E8E82}" presName="cycle" presStyleCnt="0"/>
      <dgm:spPr/>
    </dgm:pt>
    <dgm:pt modelId="{52185823-24CE-4754-ACE8-E4F6483377E6}" type="pres">
      <dgm:prSet presAssocID="{7D29E644-9514-4C2C-B4A8-DE77F94E8E82}" presName="srcNode" presStyleLbl="node1" presStyleIdx="0" presStyleCnt="1"/>
      <dgm:spPr/>
    </dgm:pt>
    <dgm:pt modelId="{9A662F2F-A044-4E9F-97CD-179E281F0006}" type="pres">
      <dgm:prSet presAssocID="{7D29E644-9514-4C2C-B4A8-DE77F94E8E82}" presName="conn" presStyleLbl="parChTrans1D2" presStyleIdx="0" presStyleCnt="1" custLinFactNeighborX="-5034" custLinFactNeighborY="148"/>
      <dgm:spPr/>
      <dgm:t>
        <a:bodyPr/>
        <a:lstStyle/>
        <a:p>
          <a:endParaRPr lang="es-AR"/>
        </a:p>
      </dgm:t>
    </dgm:pt>
    <dgm:pt modelId="{F9F0DF91-205B-48AB-9BFE-B51D2F8E4AAB}" type="pres">
      <dgm:prSet presAssocID="{7D29E644-9514-4C2C-B4A8-DE77F94E8E82}" presName="extraNode" presStyleLbl="node1" presStyleIdx="0" presStyleCnt="1"/>
      <dgm:spPr/>
    </dgm:pt>
    <dgm:pt modelId="{DA7876BB-D148-4B51-B49D-736AB4600A5D}" type="pres">
      <dgm:prSet presAssocID="{7D29E644-9514-4C2C-B4A8-DE77F94E8E82}" presName="dstNode" presStyleLbl="node1" presStyleIdx="0" presStyleCnt="1"/>
      <dgm:spPr/>
    </dgm:pt>
    <dgm:pt modelId="{493DF958-7DB3-4D06-9151-8FC07D312E00}" type="pres">
      <dgm:prSet presAssocID="{6F97B259-EEE1-44C9-A211-329BC2A83606}" presName="text_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B4665732-FA6B-4524-B4E7-19BC5B1E4FD5}" type="pres">
      <dgm:prSet presAssocID="{6F97B259-EEE1-44C9-A211-329BC2A83606}" presName="accent_1" presStyleCnt="0"/>
      <dgm:spPr/>
    </dgm:pt>
    <dgm:pt modelId="{E4152059-0EC1-45D5-B4E6-B0CE4CFB5EFE}" type="pres">
      <dgm:prSet presAssocID="{6F97B259-EEE1-44C9-A211-329BC2A83606}" presName="accentRepeatNode" presStyleLbl="solidFgAcc1" presStyleIdx="0" presStyleCnt="1"/>
      <dgm:spPr>
        <a:noFill/>
        <a:ln>
          <a:noFill/>
        </a:ln>
      </dgm:spPr>
    </dgm:pt>
  </dgm:ptLst>
  <dgm:cxnLst>
    <dgm:cxn modelId="{294911AC-6010-4A41-9E0B-1286AD232AE8}" type="presOf" srcId="{7D29E644-9514-4C2C-B4A8-DE77F94E8E82}" destId="{20C321A5-58D5-4248-BC61-020E818D8366}" srcOrd="0" destOrd="0" presId="urn:microsoft.com/office/officeart/2008/layout/VerticalCurvedList"/>
    <dgm:cxn modelId="{ED03FA9B-B9AE-47F1-B58D-09BB38A8BC2B}" srcId="{7D29E644-9514-4C2C-B4A8-DE77F94E8E82}" destId="{6F97B259-EEE1-44C9-A211-329BC2A83606}" srcOrd="0" destOrd="0" parTransId="{61362163-5407-4A51-9E6E-0D41D7673406}" sibTransId="{1231A72C-DDE1-4C8F-B76F-C8B27C8BAA8C}"/>
    <dgm:cxn modelId="{FEDF0986-E95D-4968-9769-DC7529F71E9B}" type="presOf" srcId="{6F97B259-EEE1-44C9-A211-329BC2A83606}" destId="{493DF958-7DB3-4D06-9151-8FC07D312E00}" srcOrd="0" destOrd="0" presId="urn:microsoft.com/office/officeart/2008/layout/VerticalCurvedList"/>
    <dgm:cxn modelId="{651AEEFC-43E8-42DC-8884-9861BE5D622A}" type="presOf" srcId="{1231A72C-DDE1-4C8F-B76F-C8B27C8BAA8C}" destId="{9A662F2F-A044-4E9F-97CD-179E281F0006}" srcOrd="0" destOrd="0" presId="urn:microsoft.com/office/officeart/2008/layout/VerticalCurvedList"/>
    <dgm:cxn modelId="{F704CFE9-2E21-433F-ACD9-E37581DDC8B9}" type="presParOf" srcId="{20C321A5-58D5-4248-BC61-020E818D8366}" destId="{C2D39E47-9057-44EA-BAF5-D59D5774DBCA}" srcOrd="0" destOrd="0" presId="urn:microsoft.com/office/officeart/2008/layout/VerticalCurvedList"/>
    <dgm:cxn modelId="{F4CB7588-1E94-4B03-942F-A3E7B29BA3D9}" type="presParOf" srcId="{C2D39E47-9057-44EA-BAF5-D59D5774DBCA}" destId="{0411CCE0-CB58-44D1-AA28-CCB51E50B503}" srcOrd="0" destOrd="0" presId="urn:microsoft.com/office/officeart/2008/layout/VerticalCurvedList"/>
    <dgm:cxn modelId="{D05DB0A5-C632-4EE7-A95D-5545843278BC}" type="presParOf" srcId="{0411CCE0-CB58-44D1-AA28-CCB51E50B503}" destId="{52185823-24CE-4754-ACE8-E4F6483377E6}" srcOrd="0" destOrd="0" presId="urn:microsoft.com/office/officeart/2008/layout/VerticalCurvedList"/>
    <dgm:cxn modelId="{7995FFA1-1190-42F9-9CA2-4BE2E0BFCC69}" type="presParOf" srcId="{0411CCE0-CB58-44D1-AA28-CCB51E50B503}" destId="{9A662F2F-A044-4E9F-97CD-179E281F0006}" srcOrd="1" destOrd="0" presId="urn:microsoft.com/office/officeart/2008/layout/VerticalCurvedList"/>
    <dgm:cxn modelId="{1BDA3C10-EBF7-4281-AE59-D1808D377406}" type="presParOf" srcId="{0411CCE0-CB58-44D1-AA28-CCB51E50B503}" destId="{F9F0DF91-205B-48AB-9BFE-B51D2F8E4AAB}" srcOrd="2" destOrd="0" presId="urn:microsoft.com/office/officeart/2008/layout/VerticalCurvedList"/>
    <dgm:cxn modelId="{E3ED1764-7F24-4023-99D5-69A9F6948F70}" type="presParOf" srcId="{0411CCE0-CB58-44D1-AA28-CCB51E50B503}" destId="{DA7876BB-D148-4B51-B49D-736AB4600A5D}" srcOrd="3" destOrd="0" presId="urn:microsoft.com/office/officeart/2008/layout/VerticalCurvedList"/>
    <dgm:cxn modelId="{21345C8A-72A7-47C9-82FD-E7212004DB73}" type="presParOf" srcId="{C2D39E47-9057-44EA-BAF5-D59D5774DBCA}" destId="{493DF958-7DB3-4D06-9151-8FC07D312E00}" srcOrd="1" destOrd="0" presId="urn:microsoft.com/office/officeart/2008/layout/VerticalCurvedList"/>
    <dgm:cxn modelId="{D2ABBBC2-4A81-4B94-B4FF-0091D48DCCFB}" type="presParOf" srcId="{C2D39E47-9057-44EA-BAF5-D59D5774DBCA}" destId="{B4665732-FA6B-4524-B4E7-19BC5B1E4FD5}" srcOrd="2" destOrd="0" presId="urn:microsoft.com/office/officeart/2008/layout/VerticalCurvedList"/>
    <dgm:cxn modelId="{A62599E9-03A9-4AED-952A-764955067AAF}" type="presParOf" srcId="{B4665732-FA6B-4524-B4E7-19BC5B1E4FD5}" destId="{E4152059-0EC1-45D5-B4E6-B0CE4CFB5EF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662F2F-A044-4E9F-97CD-179E281F0006}">
      <dsp:nvSpPr>
        <dsp:cNvPr id="0" name=""/>
        <dsp:cNvSpPr/>
      </dsp:nvSpPr>
      <dsp:spPr>
        <a:xfrm>
          <a:off x="-1215933" y="-191160"/>
          <a:ext cx="1462321" cy="1462321"/>
        </a:xfrm>
        <a:prstGeom prst="blockArc">
          <a:avLst>
            <a:gd name="adj1" fmla="val 18900000"/>
            <a:gd name="adj2" fmla="val 2700000"/>
            <a:gd name="adj3" fmla="val 1477"/>
          </a:avLst>
        </a:prstGeom>
        <a:noFill/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BCD850-9770-4F82-B989-7F519AA8A1BE}">
      <dsp:nvSpPr>
        <dsp:cNvPr id="0" name=""/>
        <dsp:cNvSpPr/>
      </dsp:nvSpPr>
      <dsp:spPr>
        <a:xfrm>
          <a:off x="198531" y="154288"/>
          <a:ext cx="3575771" cy="308534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4899" tIns="25400" rIns="25400" bIns="254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000" kern="1200" dirty="0" smtClean="0"/>
            <a:t>LIQUIDA APORTE SEGURO DE SEPELIO UATRE: 1,5%</a:t>
          </a:r>
          <a:endParaRPr lang="es-AR" sz="1000" kern="1200" dirty="0"/>
        </a:p>
      </dsp:txBody>
      <dsp:txXfrm>
        <a:off x="198531" y="154288"/>
        <a:ext cx="3575771" cy="308534"/>
      </dsp:txXfrm>
    </dsp:sp>
    <dsp:sp modelId="{A9DBDFEC-374C-4C12-B7B1-042D08979CB5}">
      <dsp:nvSpPr>
        <dsp:cNvPr id="0" name=""/>
        <dsp:cNvSpPr/>
      </dsp:nvSpPr>
      <dsp:spPr>
        <a:xfrm>
          <a:off x="5697" y="115722"/>
          <a:ext cx="385668" cy="385668"/>
        </a:xfrm>
        <a:prstGeom prst="ellips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3E7713-79DC-4B4E-B586-32C97AE538F9}">
      <dsp:nvSpPr>
        <dsp:cNvPr id="0" name=""/>
        <dsp:cNvSpPr/>
      </dsp:nvSpPr>
      <dsp:spPr>
        <a:xfrm>
          <a:off x="198531" y="617177"/>
          <a:ext cx="3575771" cy="308534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4899" tIns="25400" rIns="25400" bIns="254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000" kern="1200" dirty="0" smtClean="0"/>
            <a:t>LIQUIDA CONTRIBUCION RENATRE: 1,5%</a:t>
          </a:r>
          <a:endParaRPr lang="es-AR" sz="1000" b="1" kern="1200" dirty="0"/>
        </a:p>
      </dsp:txBody>
      <dsp:txXfrm>
        <a:off x="198531" y="617177"/>
        <a:ext cx="3575771" cy="308534"/>
      </dsp:txXfrm>
    </dsp:sp>
    <dsp:sp modelId="{E4152059-0EC1-45D5-B4E6-B0CE4CFB5EFE}">
      <dsp:nvSpPr>
        <dsp:cNvPr id="0" name=""/>
        <dsp:cNvSpPr/>
      </dsp:nvSpPr>
      <dsp:spPr>
        <a:xfrm>
          <a:off x="5697" y="578610"/>
          <a:ext cx="385668" cy="385668"/>
        </a:xfrm>
        <a:prstGeom prst="ellips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408CC0-3DB0-4404-9979-A6CE51161685}">
      <dsp:nvSpPr>
        <dsp:cNvPr id="0" name=""/>
        <dsp:cNvSpPr/>
      </dsp:nvSpPr>
      <dsp:spPr>
        <a:xfrm>
          <a:off x="2269127" y="1947047"/>
          <a:ext cx="1633945" cy="163394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b="1" kern="1200" dirty="0" smtClean="0">
              <a:solidFill>
                <a:schemeClr val="tx1"/>
              </a:solidFill>
            </a:rPr>
            <a:t>INCLUIDOS EN RENATRE</a:t>
          </a:r>
          <a:endParaRPr lang="es-AR" sz="1600" kern="1200" dirty="0">
            <a:solidFill>
              <a:schemeClr val="tx1"/>
            </a:solidFill>
          </a:endParaRPr>
        </a:p>
      </dsp:txBody>
      <dsp:txXfrm>
        <a:off x="2508413" y="2186333"/>
        <a:ext cx="1155373" cy="1155373"/>
      </dsp:txXfrm>
    </dsp:sp>
    <dsp:sp modelId="{D2EBFD2E-F1D9-433E-B124-1333EEEB1C55}">
      <dsp:nvSpPr>
        <dsp:cNvPr id="0" name=""/>
        <dsp:cNvSpPr/>
      </dsp:nvSpPr>
      <dsp:spPr>
        <a:xfrm rot="12900000">
          <a:off x="1217606" y="1661468"/>
          <a:ext cx="1252824" cy="465674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C232A1-C29E-42FB-B9E8-A88037710791}">
      <dsp:nvSpPr>
        <dsp:cNvPr id="0" name=""/>
        <dsp:cNvSpPr/>
      </dsp:nvSpPr>
      <dsp:spPr>
        <a:xfrm>
          <a:off x="554768" y="914110"/>
          <a:ext cx="1552248" cy="124179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kern="1200" dirty="0" smtClean="0">
              <a:solidFill>
                <a:schemeClr val="tx1"/>
              </a:solidFill>
            </a:rPr>
            <a:t>Trabajadores rurales incluidos en la Ley 23.808</a:t>
          </a:r>
          <a:endParaRPr lang="es-AR" sz="1800" kern="1200" dirty="0">
            <a:solidFill>
              <a:schemeClr val="tx1"/>
            </a:solidFill>
          </a:endParaRPr>
        </a:p>
      </dsp:txBody>
      <dsp:txXfrm>
        <a:off x="591139" y="950481"/>
        <a:ext cx="1479506" cy="1169056"/>
      </dsp:txXfrm>
    </dsp:sp>
    <dsp:sp modelId="{ECA44BC7-017A-4132-88B4-F04C1BF962E1}">
      <dsp:nvSpPr>
        <dsp:cNvPr id="0" name=""/>
        <dsp:cNvSpPr/>
      </dsp:nvSpPr>
      <dsp:spPr>
        <a:xfrm rot="16200000">
          <a:off x="2459687" y="1014881"/>
          <a:ext cx="1252824" cy="465674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78125A-9B03-4059-9E87-DD1A4DA8C122}">
      <dsp:nvSpPr>
        <dsp:cNvPr id="0" name=""/>
        <dsp:cNvSpPr/>
      </dsp:nvSpPr>
      <dsp:spPr>
        <a:xfrm>
          <a:off x="2309975" y="407"/>
          <a:ext cx="1552248" cy="124179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kern="1200" dirty="0" smtClean="0">
              <a:solidFill>
                <a:schemeClr val="tx1"/>
              </a:solidFill>
            </a:rPr>
            <a:t>Trabajadores rurales incluidos en la Ley 26.727 (RNTA)</a:t>
          </a:r>
          <a:endParaRPr lang="es-AR" sz="1600" kern="1200" dirty="0">
            <a:solidFill>
              <a:schemeClr val="tx1"/>
            </a:solidFill>
          </a:endParaRPr>
        </a:p>
      </dsp:txBody>
      <dsp:txXfrm>
        <a:off x="2346346" y="36778"/>
        <a:ext cx="1479506" cy="1169056"/>
      </dsp:txXfrm>
    </dsp:sp>
    <dsp:sp modelId="{E98A6B50-551A-4C90-B50E-EC9B95CFB2E7}">
      <dsp:nvSpPr>
        <dsp:cNvPr id="0" name=""/>
        <dsp:cNvSpPr/>
      </dsp:nvSpPr>
      <dsp:spPr>
        <a:xfrm rot="19500000">
          <a:off x="3701768" y="1661468"/>
          <a:ext cx="1252824" cy="465674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A7DCCE-7E82-49BA-8571-58C25E610BA8}">
      <dsp:nvSpPr>
        <dsp:cNvPr id="0" name=""/>
        <dsp:cNvSpPr/>
      </dsp:nvSpPr>
      <dsp:spPr>
        <a:xfrm>
          <a:off x="4065183" y="914110"/>
          <a:ext cx="1552248" cy="124179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>
              <a:solidFill>
                <a:schemeClr val="tx1"/>
              </a:solidFill>
            </a:rPr>
            <a:t>Trabajadores rurales con CCT suscripto por una entidad sindical distinta a la UATRE</a:t>
          </a:r>
          <a:endParaRPr lang="es-AR" sz="1400" kern="1200" dirty="0">
            <a:solidFill>
              <a:schemeClr val="tx1"/>
            </a:solidFill>
          </a:endParaRPr>
        </a:p>
      </dsp:txBody>
      <dsp:txXfrm>
        <a:off x="4101554" y="950481"/>
        <a:ext cx="1479506" cy="11690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662F2F-A044-4E9F-97CD-179E281F0006}">
      <dsp:nvSpPr>
        <dsp:cNvPr id="0" name=""/>
        <dsp:cNvSpPr/>
      </dsp:nvSpPr>
      <dsp:spPr>
        <a:xfrm>
          <a:off x="-1124288" y="-188995"/>
          <a:ext cx="1462320" cy="1462320"/>
        </a:xfrm>
        <a:prstGeom prst="blockArc">
          <a:avLst>
            <a:gd name="adj1" fmla="val 18900000"/>
            <a:gd name="adj2" fmla="val 2700000"/>
            <a:gd name="adj3" fmla="val 1477"/>
          </a:avLst>
        </a:prstGeom>
        <a:noFill/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0A44F4-BB80-4E7F-B83C-511DFC6B9D41}">
      <dsp:nvSpPr>
        <dsp:cNvPr id="0" name=""/>
        <dsp:cNvSpPr/>
      </dsp:nvSpPr>
      <dsp:spPr>
        <a:xfrm>
          <a:off x="325659" y="279472"/>
          <a:ext cx="2264540" cy="521055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8625" tIns="25400" rIns="25400" bIns="254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000" kern="1200" dirty="0" smtClean="0"/>
            <a:t>LIQUIDA CONTRIBUCION RENATRE: 1,5%</a:t>
          </a:r>
          <a:endParaRPr lang="es-AR" sz="1000" kern="1200" dirty="0"/>
        </a:p>
      </dsp:txBody>
      <dsp:txXfrm>
        <a:off x="325659" y="279472"/>
        <a:ext cx="2264540" cy="521055"/>
      </dsp:txXfrm>
    </dsp:sp>
    <dsp:sp modelId="{E4152059-0EC1-45D5-B4E6-B0CE4CFB5EFE}">
      <dsp:nvSpPr>
        <dsp:cNvPr id="0" name=""/>
        <dsp:cNvSpPr/>
      </dsp:nvSpPr>
      <dsp:spPr>
        <a:xfrm>
          <a:off x="0" y="214340"/>
          <a:ext cx="651318" cy="651318"/>
        </a:xfrm>
        <a:prstGeom prst="ellips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662F2F-A044-4E9F-97CD-179E281F0006}">
      <dsp:nvSpPr>
        <dsp:cNvPr id="0" name=""/>
        <dsp:cNvSpPr/>
      </dsp:nvSpPr>
      <dsp:spPr>
        <a:xfrm>
          <a:off x="-1215931" y="-191159"/>
          <a:ext cx="1462320" cy="1462320"/>
        </a:xfrm>
        <a:prstGeom prst="blockArc">
          <a:avLst>
            <a:gd name="adj1" fmla="val 18900000"/>
            <a:gd name="adj2" fmla="val 2700000"/>
            <a:gd name="adj3" fmla="val 1477"/>
          </a:avLst>
        </a:prstGeom>
        <a:noFill/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BCD850-9770-4F82-B989-7F519AA8A1BE}">
      <dsp:nvSpPr>
        <dsp:cNvPr id="0" name=""/>
        <dsp:cNvSpPr/>
      </dsp:nvSpPr>
      <dsp:spPr>
        <a:xfrm>
          <a:off x="198531" y="154288"/>
          <a:ext cx="2535914" cy="308534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4899" tIns="25400" rIns="25400" bIns="254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000" kern="1200" dirty="0" smtClean="0"/>
            <a:t>LIQUIDA APORTE SEGURO DE SEPELIO UATRE: 1,5%</a:t>
          </a:r>
          <a:endParaRPr lang="es-AR" sz="1000" kern="1200" dirty="0"/>
        </a:p>
      </dsp:txBody>
      <dsp:txXfrm>
        <a:off x="198531" y="154288"/>
        <a:ext cx="2535914" cy="308534"/>
      </dsp:txXfrm>
    </dsp:sp>
    <dsp:sp modelId="{A9DBDFEC-374C-4C12-B7B1-042D08979CB5}">
      <dsp:nvSpPr>
        <dsp:cNvPr id="0" name=""/>
        <dsp:cNvSpPr/>
      </dsp:nvSpPr>
      <dsp:spPr>
        <a:xfrm>
          <a:off x="5697" y="115721"/>
          <a:ext cx="385668" cy="385668"/>
        </a:xfrm>
        <a:prstGeom prst="ellips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3E7713-79DC-4B4E-B586-32C97AE538F9}">
      <dsp:nvSpPr>
        <dsp:cNvPr id="0" name=""/>
        <dsp:cNvSpPr/>
      </dsp:nvSpPr>
      <dsp:spPr>
        <a:xfrm>
          <a:off x="198531" y="617176"/>
          <a:ext cx="2535914" cy="308534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4899" tIns="25400" rIns="25400" bIns="254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000" kern="1200" dirty="0" smtClean="0"/>
            <a:t>LIQUIDA CONTRIBUCION RENATRE: 1,5%</a:t>
          </a:r>
          <a:endParaRPr lang="es-AR" sz="1000" kern="1200" dirty="0"/>
        </a:p>
      </dsp:txBody>
      <dsp:txXfrm>
        <a:off x="198531" y="617176"/>
        <a:ext cx="2535914" cy="308534"/>
      </dsp:txXfrm>
    </dsp:sp>
    <dsp:sp modelId="{E4152059-0EC1-45D5-B4E6-B0CE4CFB5EFE}">
      <dsp:nvSpPr>
        <dsp:cNvPr id="0" name=""/>
        <dsp:cNvSpPr/>
      </dsp:nvSpPr>
      <dsp:spPr>
        <a:xfrm>
          <a:off x="5697" y="578610"/>
          <a:ext cx="385668" cy="385668"/>
        </a:xfrm>
        <a:prstGeom prst="ellips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662F2F-A044-4E9F-97CD-179E281F0006}">
      <dsp:nvSpPr>
        <dsp:cNvPr id="0" name=""/>
        <dsp:cNvSpPr/>
      </dsp:nvSpPr>
      <dsp:spPr>
        <a:xfrm>
          <a:off x="-1217121" y="-190981"/>
          <a:ext cx="1460928" cy="1460928"/>
        </a:xfrm>
        <a:prstGeom prst="blockArc">
          <a:avLst>
            <a:gd name="adj1" fmla="val 18900000"/>
            <a:gd name="adj2" fmla="val 2700000"/>
            <a:gd name="adj3" fmla="val 1479"/>
          </a:avLst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BCD850-9770-4F82-B989-7F519AA8A1BE}">
      <dsp:nvSpPr>
        <dsp:cNvPr id="0" name=""/>
        <dsp:cNvSpPr/>
      </dsp:nvSpPr>
      <dsp:spPr>
        <a:xfrm>
          <a:off x="156608" y="107896"/>
          <a:ext cx="3615349" cy="215793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286" tIns="25400" rIns="25400" bIns="254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000" kern="1200" dirty="0" smtClean="0"/>
            <a:t>LIQUIDA APORTE SEGURO DE SEPELIO UATRE: 1,5%</a:t>
          </a:r>
          <a:endParaRPr lang="es-AR" sz="1000" kern="1200" dirty="0"/>
        </a:p>
      </dsp:txBody>
      <dsp:txXfrm>
        <a:off x="156608" y="107896"/>
        <a:ext cx="3615349" cy="215793"/>
      </dsp:txXfrm>
    </dsp:sp>
    <dsp:sp modelId="{A9DBDFEC-374C-4C12-B7B1-042D08979CB5}">
      <dsp:nvSpPr>
        <dsp:cNvPr id="0" name=""/>
        <dsp:cNvSpPr/>
      </dsp:nvSpPr>
      <dsp:spPr>
        <a:xfrm>
          <a:off x="21738" y="80922"/>
          <a:ext cx="269741" cy="269741"/>
        </a:xfrm>
        <a:prstGeom prst="ellips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3E7713-79DC-4B4E-B586-32C97AE538F9}">
      <dsp:nvSpPr>
        <dsp:cNvPr id="0" name=""/>
        <dsp:cNvSpPr/>
      </dsp:nvSpPr>
      <dsp:spPr>
        <a:xfrm>
          <a:off x="235049" y="431586"/>
          <a:ext cx="3536909" cy="215793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286" tIns="25400" rIns="25400" bIns="254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000" kern="1200" dirty="0" smtClean="0"/>
            <a:t>LIQUIDA CONTRIBUCION RENATRE: 1,5%</a:t>
          </a:r>
          <a:endParaRPr lang="es-AR" sz="1000" kern="1200" dirty="0"/>
        </a:p>
      </dsp:txBody>
      <dsp:txXfrm>
        <a:off x="235049" y="431586"/>
        <a:ext cx="3536909" cy="215793"/>
      </dsp:txXfrm>
    </dsp:sp>
    <dsp:sp modelId="{E4152059-0EC1-45D5-B4E6-B0CE4CFB5EFE}">
      <dsp:nvSpPr>
        <dsp:cNvPr id="0" name=""/>
        <dsp:cNvSpPr/>
      </dsp:nvSpPr>
      <dsp:spPr>
        <a:xfrm>
          <a:off x="100179" y="404611"/>
          <a:ext cx="269741" cy="269741"/>
        </a:xfrm>
        <a:prstGeom prst="ellips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94B678-CA3A-4216-A5F2-2EA0339F54B1}">
      <dsp:nvSpPr>
        <dsp:cNvPr id="0" name=""/>
        <dsp:cNvSpPr/>
      </dsp:nvSpPr>
      <dsp:spPr>
        <a:xfrm>
          <a:off x="156608" y="755275"/>
          <a:ext cx="3615349" cy="215793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286" tIns="25400" rIns="25400" bIns="254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000" kern="1200" dirty="0" smtClean="0"/>
            <a:t>OPCIONAL ADICIONAL 2% (con destino a la jubilación anticipada)</a:t>
          </a:r>
          <a:endParaRPr lang="es-AR" sz="1000" kern="1200" dirty="0"/>
        </a:p>
      </dsp:txBody>
      <dsp:txXfrm>
        <a:off x="156608" y="755275"/>
        <a:ext cx="3615349" cy="215793"/>
      </dsp:txXfrm>
    </dsp:sp>
    <dsp:sp modelId="{43528615-299E-470C-BCAC-AC836A08F534}">
      <dsp:nvSpPr>
        <dsp:cNvPr id="0" name=""/>
        <dsp:cNvSpPr/>
      </dsp:nvSpPr>
      <dsp:spPr>
        <a:xfrm>
          <a:off x="21738" y="728301"/>
          <a:ext cx="269741" cy="269741"/>
        </a:xfrm>
        <a:prstGeom prst="ellips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662F2F-A044-4E9F-97CD-179E281F0006}">
      <dsp:nvSpPr>
        <dsp:cNvPr id="0" name=""/>
        <dsp:cNvSpPr/>
      </dsp:nvSpPr>
      <dsp:spPr>
        <a:xfrm>
          <a:off x="-1121761" y="-188995"/>
          <a:ext cx="1462320" cy="1462320"/>
        </a:xfrm>
        <a:prstGeom prst="blockArc">
          <a:avLst>
            <a:gd name="adj1" fmla="val 18900000"/>
            <a:gd name="adj2" fmla="val 2700000"/>
            <a:gd name="adj3" fmla="val 1477"/>
          </a:avLst>
        </a:prstGeom>
        <a:noFill/>
        <a:ln w="254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3DF958-7DB3-4D06-9151-8FC07D312E00}">
      <dsp:nvSpPr>
        <dsp:cNvPr id="0" name=""/>
        <dsp:cNvSpPr/>
      </dsp:nvSpPr>
      <dsp:spPr>
        <a:xfrm>
          <a:off x="329295" y="276563"/>
          <a:ext cx="3450704" cy="526873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8625" tIns="25400" rIns="25400" bIns="254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000" kern="1200" dirty="0" smtClean="0"/>
            <a:t>LIQUIDA CONTRIBUCION RENATRE: 1,5%</a:t>
          </a:r>
          <a:endParaRPr lang="es-AR" sz="1000" kern="1200" dirty="0"/>
        </a:p>
      </dsp:txBody>
      <dsp:txXfrm>
        <a:off x="329295" y="276563"/>
        <a:ext cx="3450704" cy="526873"/>
      </dsp:txXfrm>
    </dsp:sp>
    <dsp:sp modelId="{E4152059-0EC1-45D5-B4E6-B0CE4CFB5EFE}">
      <dsp:nvSpPr>
        <dsp:cNvPr id="0" name=""/>
        <dsp:cNvSpPr/>
      </dsp:nvSpPr>
      <dsp:spPr>
        <a:xfrm>
          <a:off x="0" y="210704"/>
          <a:ext cx="658591" cy="658591"/>
        </a:xfrm>
        <a:prstGeom prst="ellips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39987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28593746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AR" altLang="es-AR" smtClean="0"/>
          </a:p>
        </p:txBody>
      </p:sp>
    </p:spTree>
    <p:extLst>
      <p:ext uri="{BB962C8B-B14F-4D97-AF65-F5344CB8AC3E}">
        <p14:creationId xmlns:p14="http://schemas.microsoft.com/office/powerpoint/2010/main" val="1970813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28593746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AR" altLang="es-AR" smtClean="0"/>
          </a:p>
        </p:txBody>
      </p:sp>
    </p:spTree>
    <p:extLst>
      <p:ext uri="{BB962C8B-B14F-4D97-AF65-F5344CB8AC3E}">
        <p14:creationId xmlns:p14="http://schemas.microsoft.com/office/powerpoint/2010/main" val="3796391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28593746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AR" altLang="es-AR" smtClean="0"/>
          </a:p>
        </p:txBody>
      </p:sp>
    </p:spTree>
    <p:extLst>
      <p:ext uri="{BB962C8B-B14F-4D97-AF65-F5344CB8AC3E}">
        <p14:creationId xmlns:p14="http://schemas.microsoft.com/office/powerpoint/2010/main" val="5512380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28593746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AR" altLang="es-AR" smtClean="0"/>
          </a:p>
        </p:txBody>
      </p:sp>
    </p:spTree>
    <p:extLst>
      <p:ext uri="{BB962C8B-B14F-4D97-AF65-F5344CB8AC3E}">
        <p14:creationId xmlns:p14="http://schemas.microsoft.com/office/powerpoint/2010/main" val="26279076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28593746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AR" altLang="es-AR" smtClean="0"/>
          </a:p>
        </p:txBody>
      </p:sp>
    </p:spTree>
    <p:extLst>
      <p:ext uri="{BB962C8B-B14F-4D97-AF65-F5344CB8AC3E}">
        <p14:creationId xmlns:p14="http://schemas.microsoft.com/office/powerpoint/2010/main" val="1710019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28593746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AR" altLang="es-AR" smtClean="0"/>
          </a:p>
        </p:txBody>
      </p:sp>
    </p:spTree>
    <p:extLst>
      <p:ext uri="{BB962C8B-B14F-4D97-AF65-F5344CB8AC3E}">
        <p14:creationId xmlns:p14="http://schemas.microsoft.com/office/powerpoint/2010/main" val="2987402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D8944-F499-4AE7-A2BD-C3325F0BABC6}" type="datetimeFigureOut">
              <a:rPr lang="en-US"/>
              <a:pPr>
                <a:defRPr/>
              </a:pPr>
              <a:t>4/6/2018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B1755-D50C-4D45-910F-5451CD3E7C8D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54750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4DFE8-DF19-41A4-A28C-A0371BDBD0FF}" type="datetimeFigureOut">
              <a:rPr lang="en-US"/>
              <a:pPr>
                <a:defRPr/>
              </a:pPr>
              <a:t>4/6/2018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0CAA4-5E52-4D62-BE4D-8B85B5A29B74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  <p:sp>
        <p:nvSpPr>
          <p:cNvPr id="7" name="object 18"/>
          <p:cNvSpPr txBox="1"/>
          <p:nvPr userDrawn="1"/>
        </p:nvSpPr>
        <p:spPr>
          <a:xfrm>
            <a:off x="7212013" y="388203"/>
            <a:ext cx="1676400" cy="553998"/>
          </a:xfrm>
          <a:prstGeom prst="rect">
            <a:avLst/>
          </a:prstGeom>
          <a:solidFill>
            <a:srgbClr val="E1E1E1"/>
          </a:solidFill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s-AR" sz="1200" b="1" dirty="0" smtClean="0">
                <a:solidFill>
                  <a:srgbClr val="625D20"/>
                </a:solidFill>
              </a:rPr>
              <a:t>Subgerencia</a:t>
            </a:r>
            <a:r>
              <a:rPr lang="es-AR" sz="1200" b="1" baseline="0" dirty="0" smtClean="0">
                <a:solidFill>
                  <a:srgbClr val="625D20"/>
                </a:solidFill>
              </a:rPr>
              <a:t> de Recaudación y Control Contributivo</a:t>
            </a:r>
            <a:endParaRPr lang="es-AR" sz="1200" b="1" dirty="0">
              <a:solidFill>
                <a:srgbClr val="625D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712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959B8-48C8-4EFA-B611-540436223AA3}" type="datetimeFigureOut">
              <a:rPr lang="en-US"/>
              <a:pPr>
                <a:defRPr/>
              </a:pPr>
              <a:t>4/6/2018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3B806-C5B7-494C-B28A-860FAABE62BC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75360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3308A-9C6F-4586-925F-DAF46ED277A0}" type="datetimeFigureOut">
              <a:rPr lang="en-US"/>
              <a:pPr>
                <a:defRPr/>
              </a:pPr>
              <a:t>4/6/2018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93875-1ECA-42D6-B6D6-E33BCDCED5BD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04200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6A308-AF9F-4AB8-8599-3A12C1361E47}" type="datetimeFigureOut">
              <a:rPr lang="en-US"/>
              <a:pPr>
                <a:defRPr/>
              </a:pPr>
              <a:t>4/6/2018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73C74-8A66-4BC4-86C8-99EF15DD21D7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25162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k object 1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endParaRPr lang="es-AR" smtClean="0"/>
          </a:p>
        </p:txBody>
      </p:sp>
      <p:sp>
        <p:nvSpPr>
          <p:cNvPr id="1027" name="Holder 2"/>
          <p:cNvSpPr>
            <a:spLocks noGrp="1"/>
          </p:cNvSpPr>
          <p:nvPr>
            <p:ph type="title"/>
          </p:nvPr>
        </p:nvSpPr>
        <p:spPr bwMode="auto">
          <a:xfrm>
            <a:off x="1931988" y="2413000"/>
            <a:ext cx="52800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s-AR" altLang="es-AR" smtClean="0"/>
          </a:p>
        </p:txBody>
      </p:sp>
      <p:sp>
        <p:nvSpPr>
          <p:cNvPr id="1028" name="Holder 3"/>
          <p:cNvSpPr>
            <a:spLocks noGrp="1"/>
          </p:cNvSpPr>
          <p:nvPr>
            <p:ph type="body" idx="1"/>
          </p:nvPr>
        </p:nvSpPr>
        <p:spPr bwMode="auto">
          <a:xfrm>
            <a:off x="1217613" y="2779713"/>
            <a:ext cx="6708775" cy="144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s-AR" altLang="es-AR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325" y="6378575"/>
            <a:ext cx="292735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8575"/>
            <a:ext cx="2103438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FB003D2-B21A-485F-8F0F-8D7F9F9934BA}" type="datetimeFigureOut">
              <a:rPr lang="en-US"/>
              <a:pPr>
                <a:defRPr/>
              </a:pPr>
              <a:t>4/6/2018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363" y="6378575"/>
            <a:ext cx="2103437" cy="3429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EB0969B-539F-4D57-8A77-DB1E6490CB29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biblioteca.afip.gob.ar/dcp/REAG01004209_2018_03_06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13" Type="http://schemas.openxmlformats.org/officeDocument/2006/relationships/diagramData" Target="../diagrams/data6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17" Type="http://schemas.microsoft.com/office/2007/relationships/diagramDrawing" Target="../diagrams/drawing6.xml"/><Relationship Id="rId2" Type="http://schemas.openxmlformats.org/officeDocument/2006/relationships/notesSlide" Target="../notesSlides/notesSlide4.xml"/><Relationship Id="rId16" Type="http://schemas.openxmlformats.org/officeDocument/2006/relationships/diagramColors" Target="../diagrams/colors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5" Type="http://schemas.openxmlformats.org/officeDocument/2006/relationships/diagramQuickStyle" Target="../diagrams/quickStyle6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Relationship Id="rId14" Type="http://schemas.openxmlformats.org/officeDocument/2006/relationships/diagramLayout" Target="../diagrams/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13" Type="http://schemas.openxmlformats.org/officeDocument/2006/relationships/diagramData" Target="../diagrams/data9.xml"/><Relationship Id="rId18" Type="http://schemas.openxmlformats.org/officeDocument/2006/relationships/diagramData" Target="../diagrams/data10.xml"/><Relationship Id="rId3" Type="http://schemas.openxmlformats.org/officeDocument/2006/relationships/diagramData" Target="../diagrams/data7.xml"/><Relationship Id="rId21" Type="http://schemas.openxmlformats.org/officeDocument/2006/relationships/diagramColors" Target="../diagrams/colors10.xml"/><Relationship Id="rId7" Type="http://schemas.microsoft.com/office/2007/relationships/diagramDrawing" Target="../diagrams/drawing7.xml"/><Relationship Id="rId12" Type="http://schemas.microsoft.com/office/2007/relationships/diagramDrawing" Target="../diagrams/drawing8.xml"/><Relationship Id="rId17" Type="http://schemas.microsoft.com/office/2007/relationships/diagramDrawing" Target="../diagrams/drawing9.xml"/><Relationship Id="rId2" Type="http://schemas.openxmlformats.org/officeDocument/2006/relationships/notesSlide" Target="../notesSlides/notesSlide5.xml"/><Relationship Id="rId16" Type="http://schemas.openxmlformats.org/officeDocument/2006/relationships/diagramColors" Target="../diagrams/colors9.xml"/><Relationship Id="rId20" Type="http://schemas.openxmlformats.org/officeDocument/2006/relationships/diagramQuickStyle" Target="../diagrams/quickStyl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11" Type="http://schemas.openxmlformats.org/officeDocument/2006/relationships/diagramColors" Target="../diagrams/colors8.xml"/><Relationship Id="rId5" Type="http://schemas.openxmlformats.org/officeDocument/2006/relationships/diagramQuickStyle" Target="../diagrams/quickStyle7.xml"/><Relationship Id="rId15" Type="http://schemas.openxmlformats.org/officeDocument/2006/relationships/diagramQuickStyle" Target="../diagrams/quickStyle9.xml"/><Relationship Id="rId10" Type="http://schemas.openxmlformats.org/officeDocument/2006/relationships/diagramQuickStyle" Target="../diagrams/quickStyle8.xml"/><Relationship Id="rId19" Type="http://schemas.openxmlformats.org/officeDocument/2006/relationships/diagramLayout" Target="../diagrams/layout10.xml"/><Relationship Id="rId4" Type="http://schemas.openxmlformats.org/officeDocument/2006/relationships/diagramLayout" Target="../diagrams/layout7.xml"/><Relationship Id="rId9" Type="http://schemas.openxmlformats.org/officeDocument/2006/relationships/diagramLayout" Target="../diagrams/layout8.xml"/><Relationship Id="rId14" Type="http://schemas.openxmlformats.org/officeDocument/2006/relationships/diagramLayout" Target="../diagrams/layout9.xml"/><Relationship Id="rId22" Type="http://schemas.microsoft.com/office/2007/relationships/diagramDrawing" Target="../diagrams/drawing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facilidades@renatre.org.ar" TargetMode="External"/><Relationship Id="rId2" Type="http://schemas.openxmlformats.org/officeDocument/2006/relationships/hyperlink" Target="mailto:recaudaciones@renatre.org.a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callto:0800-345-1526" TargetMode="External"/><Relationship Id="rId5" Type="http://schemas.openxmlformats.org/officeDocument/2006/relationships/hyperlink" Target="http://www.renatre.org.ar/" TargetMode="External"/><Relationship Id="rId4" Type="http://schemas.openxmlformats.org/officeDocument/2006/relationships/hyperlink" Target="mailto:descargos@renatre.org.a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object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AR" alt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66700" y="1272081"/>
            <a:ext cx="8839200" cy="487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1600" b="1" dirty="0" smtClean="0">
                <a:solidFill>
                  <a:schemeClr val="tx1"/>
                </a:solidFill>
              </a:rPr>
              <a:t>Conforme la </a:t>
            </a:r>
            <a:r>
              <a:rPr lang="es-AR" sz="1600" b="1" dirty="0" smtClean="0">
                <a:solidFill>
                  <a:schemeClr val="tx1"/>
                </a:solidFill>
                <a:hlinkClick r:id="rId3"/>
              </a:rPr>
              <a:t>Resolución General AFIP N° 4209</a:t>
            </a:r>
            <a:r>
              <a:rPr lang="es-AR" sz="1600" b="1" dirty="0" smtClean="0">
                <a:solidFill>
                  <a:schemeClr val="tx1"/>
                </a:solidFill>
              </a:rPr>
              <a:t>, publicada en el B.O. el día 07/03/2018, se aprueba la versión N°41 del aplicativo SICOSS, la que establece nuevos códigos de actividad que contemplan distintas modalidades contractuales del trabajo agrario.</a:t>
            </a:r>
          </a:p>
          <a:p>
            <a:endParaRPr lang="es-AR" sz="1600" b="1" dirty="0">
              <a:solidFill>
                <a:schemeClr val="tx1"/>
              </a:solidFill>
            </a:endParaRPr>
          </a:p>
          <a:p>
            <a:r>
              <a:rPr lang="es-AR" sz="1600" dirty="0" smtClean="0">
                <a:solidFill>
                  <a:schemeClr val="tx1"/>
                </a:solidFill>
              </a:rPr>
              <a:t>La nueva norma establece que “la determinación nominativa e ingreso de los aportes y contribuciones con destino a los distintos subsistemas de la seguridad social deberá efectuarse mediante la utilización de la versión 41 del programa aplicativo denominado Sistema de Cálculo de Obligaciones de la Seguridad Social (SICOSS)”.</a:t>
            </a:r>
          </a:p>
          <a:p>
            <a:endParaRPr lang="es-AR" sz="1600" dirty="0">
              <a:solidFill>
                <a:schemeClr val="tx1"/>
              </a:solidFill>
            </a:endParaRPr>
          </a:p>
          <a:p>
            <a:pPr algn="ctr"/>
            <a:r>
              <a:rPr lang="es-AR" sz="1600" b="1" dirty="0" smtClean="0">
                <a:solidFill>
                  <a:schemeClr val="tx1"/>
                </a:solidFill>
              </a:rPr>
              <a:t>El mismo se encuentra disponible </a:t>
            </a:r>
            <a:r>
              <a:rPr lang="es-AR" sz="1600" b="1" dirty="0">
                <a:solidFill>
                  <a:schemeClr val="tx1"/>
                </a:solidFill>
              </a:rPr>
              <a:t>para su descarga en la web de AFIP, a partir del </a:t>
            </a:r>
            <a:r>
              <a:rPr lang="es-AR" sz="1600" b="1" dirty="0" smtClean="0">
                <a:solidFill>
                  <a:schemeClr val="tx1"/>
                </a:solidFill>
              </a:rPr>
              <a:t>03/04/2018</a:t>
            </a:r>
          </a:p>
          <a:p>
            <a:pPr algn="ctr"/>
            <a:endParaRPr lang="es-AR" sz="1600" b="1" dirty="0">
              <a:solidFill>
                <a:schemeClr val="tx1"/>
              </a:solidFill>
            </a:endParaRPr>
          </a:p>
          <a:p>
            <a:r>
              <a:rPr lang="es-AR" sz="1600" dirty="0" smtClean="0">
                <a:solidFill>
                  <a:schemeClr val="tx1"/>
                </a:solidFill>
              </a:rPr>
              <a:t>Por consultas, por favor comuníquese a: recaudaciones@renatre.org.ar</a:t>
            </a:r>
            <a:endParaRPr lang="es-AR" sz="1600" dirty="0">
              <a:solidFill>
                <a:schemeClr val="tx1"/>
              </a:solidFill>
            </a:endParaRPr>
          </a:p>
          <a:p>
            <a:endParaRPr lang="es-AR" sz="1600" dirty="0" smtClean="0">
              <a:solidFill>
                <a:schemeClr val="tx1"/>
              </a:solidFill>
            </a:endParaRPr>
          </a:p>
          <a:p>
            <a:r>
              <a:rPr lang="es-AR" sz="1600" b="1" dirty="0" smtClean="0">
                <a:solidFill>
                  <a:schemeClr val="tx1"/>
                </a:solidFill>
              </a:rPr>
              <a:t>Se </a:t>
            </a:r>
            <a:r>
              <a:rPr lang="es-AR" sz="1600" b="1" dirty="0">
                <a:solidFill>
                  <a:schemeClr val="tx1"/>
                </a:solidFill>
              </a:rPr>
              <a:t>agradece su difusión</a:t>
            </a:r>
            <a:r>
              <a:rPr lang="es-AR" sz="1600" b="1" dirty="0" smtClean="0">
                <a:solidFill>
                  <a:schemeClr val="tx1"/>
                </a:solidFill>
              </a:rPr>
              <a:t>.</a:t>
            </a:r>
            <a:endParaRPr lang="es-AR" sz="1600" b="1" dirty="0">
              <a:solidFill>
                <a:schemeClr val="tx1"/>
              </a:solidFill>
            </a:endParaRPr>
          </a:p>
        </p:txBody>
      </p:sp>
      <p:sp>
        <p:nvSpPr>
          <p:cNvPr id="4" name="object 3"/>
          <p:cNvSpPr txBox="1"/>
          <p:nvPr/>
        </p:nvSpPr>
        <p:spPr>
          <a:xfrm>
            <a:off x="266700" y="995082"/>
            <a:ext cx="8648700" cy="553998"/>
          </a:xfrm>
          <a:prstGeom prst="rect">
            <a:avLst/>
          </a:prstGeom>
          <a:solidFill>
            <a:srgbClr val="E1E1E1"/>
          </a:solidFill>
          <a:ln w="9524">
            <a:solidFill>
              <a:srgbClr val="CCC1DA"/>
            </a:solidFill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s-AR" sz="3600" b="1" dirty="0">
                <a:solidFill>
                  <a:srgbClr val="616100"/>
                </a:solidFill>
              </a:rPr>
              <a:t>RENATRE informa</a:t>
            </a:r>
          </a:p>
        </p:txBody>
      </p:sp>
    </p:spTree>
    <p:extLst>
      <p:ext uri="{BB962C8B-B14F-4D97-AF65-F5344CB8AC3E}">
        <p14:creationId xmlns:p14="http://schemas.microsoft.com/office/powerpoint/2010/main" val="57530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50080" y="987206"/>
            <a:ext cx="7643812" cy="276999"/>
          </a:xfrm>
          <a:prstGeom prst="rect">
            <a:avLst/>
          </a:prstGeom>
          <a:solidFill>
            <a:srgbClr val="E1E1E1"/>
          </a:solidFill>
          <a:ln w="9524">
            <a:solidFill>
              <a:srgbClr val="CCC1DA"/>
            </a:solidFill>
          </a:ln>
        </p:spPr>
        <p:txBody>
          <a:bodyPr lIns="0" tIns="0" rIns="0" bIns="0">
            <a:spAutoFit/>
          </a:bodyPr>
          <a:lstStyle/>
          <a:p>
            <a:pPr marL="8636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b="1" spc="-15" dirty="0" smtClean="0">
                <a:solidFill>
                  <a:srgbClr val="625D20"/>
                </a:solidFill>
                <a:latin typeface="+mj-lt"/>
                <a:cs typeface="Calibri"/>
              </a:rPr>
              <a:t>Códigos de actividad del trabajador (SICOSS) anterior a abril 2018</a:t>
            </a:r>
            <a:endParaRPr lang="es-AR" b="1" spc="-15" dirty="0">
              <a:solidFill>
                <a:srgbClr val="625D20"/>
              </a:solidFill>
              <a:latin typeface="+mj-lt"/>
              <a:cs typeface="Calibri"/>
            </a:endParaRPr>
          </a:p>
        </p:txBody>
      </p:sp>
      <p:sp>
        <p:nvSpPr>
          <p:cNvPr id="28" name="object 3"/>
          <p:cNvSpPr txBox="1"/>
          <p:nvPr/>
        </p:nvSpPr>
        <p:spPr>
          <a:xfrm>
            <a:off x="304800" y="1581855"/>
            <a:ext cx="8334374" cy="4405972"/>
          </a:xfrm>
          <a:prstGeom prst="rect">
            <a:avLst/>
          </a:prstGeom>
          <a:solidFill>
            <a:srgbClr val="E1E1E1"/>
          </a:solidFill>
        </p:spPr>
        <p:txBody>
          <a:bodyPr wrap="square" lIns="0" tIns="0" rIns="0" bIns="0">
            <a:spAutoFit/>
          </a:bodyPr>
          <a:lstStyle>
            <a:lvl1pPr marL="11906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defRPr/>
            </a:pPr>
            <a:endParaRPr lang="es-AR" sz="1600" b="1" dirty="0" smtClean="0">
              <a:solidFill>
                <a:srgbClr val="625D2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304800" y="1324680"/>
            <a:ext cx="8334375" cy="514350"/>
          </a:xfrm>
          <a:prstGeom prst="roundRect">
            <a:avLst/>
          </a:prstGeom>
          <a:solidFill>
            <a:srgbClr val="616100"/>
          </a:solidFill>
          <a:ln>
            <a:noFill/>
          </a:ln>
        </p:spPr>
        <p:style>
          <a:lnRef idx="2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/>
            <a:r>
              <a:rPr lang="es-AR" sz="1600" dirty="0" smtClean="0">
                <a:solidFill>
                  <a:schemeClr val="bg1"/>
                </a:solidFill>
              </a:rPr>
              <a:t>Aplicativo </a:t>
            </a:r>
            <a:r>
              <a:rPr lang="es-AR" sz="1600" dirty="0">
                <a:solidFill>
                  <a:schemeClr val="bg1"/>
                </a:solidFill>
              </a:rPr>
              <a:t>AFIP </a:t>
            </a:r>
            <a:r>
              <a:rPr lang="es-AR" sz="1600" dirty="0" smtClean="0">
                <a:solidFill>
                  <a:schemeClr val="bg1"/>
                </a:solidFill>
              </a:rPr>
              <a:t>SICOSS </a:t>
            </a:r>
            <a:r>
              <a:rPr lang="es-AR" sz="1600" b="1" dirty="0" smtClean="0">
                <a:solidFill>
                  <a:schemeClr val="bg1"/>
                </a:solidFill>
              </a:rPr>
              <a:t>– VERSIONES ANTERIORES</a:t>
            </a:r>
            <a:endParaRPr lang="es-AR" sz="1600" b="1" dirty="0">
              <a:solidFill>
                <a:schemeClr val="bg1"/>
              </a:solidFill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809585" y="2779704"/>
            <a:ext cx="1588443" cy="96772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2400" tIns="76200" rIns="152400" bIns="76200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AR" sz="2400" kern="1200"/>
          </a:p>
        </p:txBody>
      </p:sp>
      <p:graphicFrame>
        <p:nvGraphicFramePr>
          <p:cNvPr id="16" name="Diagrama 15"/>
          <p:cNvGraphicFramePr/>
          <p:nvPr>
            <p:extLst>
              <p:ext uri="{D42A27DB-BD31-4B8C-83A1-F6EECF244321}">
                <p14:modId xmlns:p14="http://schemas.microsoft.com/office/powerpoint/2010/main" val="2082675794"/>
              </p:ext>
            </p:extLst>
          </p:nvPr>
        </p:nvGraphicFramePr>
        <p:xfrm>
          <a:off x="308430" y="1908687"/>
          <a:ext cx="8978898" cy="100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7" name="Diagrama 16"/>
          <p:cNvGraphicFramePr/>
          <p:nvPr>
            <p:extLst>
              <p:ext uri="{D42A27DB-BD31-4B8C-83A1-F6EECF244321}">
                <p14:modId xmlns:p14="http://schemas.microsoft.com/office/powerpoint/2010/main" val="1294604221"/>
              </p:ext>
            </p:extLst>
          </p:nvPr>
        </p:nvGraphicFramePr>
        <p:xfrm>
          <a:off x="300318" y="2963879"/>
          <a:ext cx="8982528" cy="100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8" name="Elipse 17"/>
          <p:cNvSpPr/>
          <p:nvPr/>
        </p:nvSpPr>
        <p:spPr>
          <a:xfrm>
            <a:off x="987897" y="2096205"/>
            <a:ext cx="72000" cy="720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9" name="Elipse 18"/>
          <p:cNvSpPr/>
          <p:nvPr/>
        </p:nvSpPr>
        <p:spPr>
          <a:xfrm>
            <a:off x="991594" y="3202124"/>
            <a:ext cx="72000" cy="720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graphicFrame>
        <p:nvGraphicFramePr>
          <p:cNvPr id="20" name="Diagrama 19"/>
          <p:cNvGraphicFramePr/>
          <p:nvPr>
            <p:extLst>
              <p:ext uri="{D42A27DB-BD31-4B8C-83A1-F6EECF244321}">
                <p14:modId xmlns:p14="http://schemas.microsoft.com/office/powerpoint/2010/main" val="1866201673"/>
              </p:ext>
            </p:extLst>
          </p:nvPr>
        </p:nvGraphicFramePr>
        <p:xfrm>
          <a:off x="304800" y="4651964"/>
          <a:ext cx="8982529" cy="1259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21" name="Elipse 20"/>
          <p:cNvSpPr/>
          <p:nvPr/>
        </p:nvSpPr>
        <p:spPr>
          <a:xfrm>
            <a:off x="990600" y="4875442"/>
            <a:ext cx="72000" cy="720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2" name="Rectángulo redondeado 21"/>
          <p:cNvSpPr/>
          <p:nvPr/>
        </p:nvSpPr>
        <p:spPr>
          <a:xfrm>
            <a:off x="304800" y="4038984"/>
            <a:ext cx="8334374" cy="536439"/>
          </a:xfrm>
          <a:prstGeom prst="roundRect">
            <a:avLst/>
          </a:prstGeom>
          <a:solidFill>
            <a:srgbClr val="616100"/>
          </a:solidFill>
          <a:ln>
            <a:noFill/>
          </a:ln>
        </p:spPr>
        <p:style>
          <a:lnRef idx="2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/>
            <a:r>
              <a:rPr lang="es-AR" sz="1600" dirty="0" smtClean="0">
                <a:solidFill>
                  <a:schemeClr val="bg1"/>
                </a:solidFill>
              </a:rPr>
              <a:t>Aplicativo </a:t>
            </a:r>
            <a:r>
              <a:rPr lang="es-AR" sz="1600" dirty="0">
                <a:solidFill>
                  <a:schemeClr val="bg1"/>
                </a:solidFill>
              </a:rPr>
              <a:t>AFIP SICOSS </a:t>
            </a:r>
            <a:r>
              <a:rPr lang="es-AR" sz="1600" b="1" dirty="0" smtClean="0">
                <a:solidFill>
                  <a:schemeClr val="bg1"/>
                </a:solidFill>
              </a:rPr>
              <a:t>– ZONA DE DESASTRE – </a:t>
            </a:r>
            <a:r>
              <a:rPr lang="es-AR" sz="1600" b="1" dirty="0">
                <a:solidFill>
                  <a:schemeClr val="bg1"/>
                </a:solidFill>
              </a:rPr>
              <a:t>VERSIONES ANTERIORES</a:t>
            </a:r>
          </a:p>
        </p:txBody>
      </p:sp>
    </p:spTree>
    <p:extLst>
      <p:ext uri="{BB962C8B-B14F-4D97-AF65-F5344CB8AC3E}">
        <p14:creationId xmlns:p14="http://schemas.microsoft.com/office/powerpoint/2010/main" val="294859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28929" y="999278"/>
            <a:ext cx="7643812" cy="276999"/>
          </a:xfrm>
          <a:prstGeom prst="rect">
            <a:avLst/>
          </a:prstGeom>
          <a:solidFill>
            <a:srgbClr val="E1E1E1"/>
          </a:solidFill>
          <a:ln w="9524">
            <a:solidFill>
              <a:srgbClr val="CCC1DA"/>
            </a:solidFill>
          </a:ln>
        </p:spPr>
        <p:txBody>
          <a:bodyPr lIns="0" tIns="0" rIns="0" bIns="0">
            <a:spAutoFit/>
          </a:bodyPr>
          <a:lstStyle/>
          <a:p>
            <a:pPr marL="8636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b="1" spc="-15" dirty="0" smtClean="0">
                <a:solidFill>
                  <a:srgbClr val="625D20"/>
                </a:solidFill>
                <a:latin typeface="+mj-lt"/>
                <a:cs typeface="Calibri"/>
              </a:rPr>
              <a:t>Novedades de códigos según VERSION 41 SICOSS</a:t>
            </a:r>
            <a:endParaRPr lang="es-AR" b="1" spc="-15" dirty="0">
              <a:solidFill>
                <a:srgbClr val="625D20"/>
              </a:solidFill>
              <a:latin typeface="+mj-lt"/>
              <a:cs typeface="Calibri"/>
            </a:endParaRPr>
          </a:p>
        </p:txBody>
      </p:sp>
      <p:sp>
        <p:nvSpPr>
          <p:cNvPr id="28" name="object 3"/>
          <p:cNvSpPr txBox="1"/>
          <p:nvPr/>
        </p:nvSpPr>
        <p:spPr>
          <a:xfrm>
            <a:off x="336035" y="1542337"/>
            <a:ext cx="8229600" cy="4536000"/>
          </a:xfrm>
          <a:prstGeom prst="rect">
            <a:avLst/>
          </a:prstGeom>
          <a:solidFill>
            <a:srgbClr val="E1E1E1"/>
          </a:solidFill>
        </p:spPr>
        <p:txBody>
          <a:bodyPr wrap="square" lIns="0" tIns="0" rIns="0" bIns="0">
            <a:spAutoFit/>
          </a:bodyPr>
          <a:lstStyle>
            <a:lvl1pPr marL="11906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defRPr/>
            </a:pPr>
            <a:endParaRPr lang="es-AR" sz="1600" b="1" dirty="0" smtClean="0">
              <a:solidFill>
                <a:srgbClr val="625D2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3" name="Diagrama 12"/>
          <p:cNvGraphicFramePr/>
          <p:nvPr>
            <p:extLst>
              <p:ext uri="{D42A27DB-BD31-4B8C-83A1-F6EECF244321}">
                <p14:modId xmlns:p14="http://schemas.microsoft.com/office/powerpoint/2010/main" val="360431685"/>
              </p:ext>
            </p:extLst>
          </p:nvPr>
        </p:nvGraphicFramePr>
        <p:xfrm>
          <a:off x="2170533" y="1949230"/>
          <a:ext cx="3780000" cy="10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3" name="Diagrama 22"/>
          <p:cNvGraphicFramePr/>
          <p:nvPr>
            <p:extLst>
              <p:ext uri="{D42A27DB-BD31-4B8C-83A1-F6EECF244321}">
                <p14:modId xmlns:p14="http://schemas.microsoft.com/office/powerpoint/2010/main" val="3763876342"/>
              </p:ext>
            </p:extLst>
          </p:nvPr>
        </p:nvGraphicFramePr>
        <p:xfrm>
          <a:off x="2433434" y="3306015"/>
          <a:ext cx="2590200" cy="10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24" name="Diagrama 23"/>
          <p:cNvGraphicFramePr/>
          <p:nvPr>
            <p:extLst>
              <p:ext uri="{D42A27DB-BD31-4B8C-83A1-F6EECF244321}">
                <p14:modId xmlns:p14="http://schemas.microsoft.com/office/powerpoint/2010/main" val="661268274"/>
              </p:ext>
            </p:extLst>
          </p:nvPr>
        </p:nvGraphicFramePr>
        <p:xfrm>
          <a:off x="2433434" y="4918135"/>
          <a:ext cx="2740142" cy="10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25" name="Rectángulo redondeado 24"/>
          <p:cNvSpPr/>
          <p:nvPr/>
        </p:nvSpPr>
        <p:spPr>
          <a:xfrm>
            <a:off x="465604" y="1912703"/>
            <a:ext cx="1800000" cy="828000"/>
          </a:xfrm>
          <a:prstGeom prst="roundRect">
            <a:avLst/>
          </a:prstGeom>
          <a:solidFill>
            <a:srgbClr val="6161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1000" b="1" dirty="0" smtClean="0">
                <a:solidFill>
                  <a:schemeClr val="bg1"/>
                </a:solidFill>
              </a:rPr>
              <a:t>COD. ACTIVIDAD 97 </a:t>
            </a:r>
            <a:endParaRPr lang="es-AR" sz="1000" b="1" dirty="0">
              <a:solidFill>
                <a:schemeClr val="bg1"/>
              </a:solidFill>
            </a:endParaRPr>
          </a:p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1000" dirty="0" smtClean="0">
                <a:solidFill>
                  <a:schemeClr val="bg1"/>
                </a:solidFill>
              </a:rPr>
              <a:t>TRABAJADOR AGRARIO </a:t>
            </a:r>
          </a:p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1000" b="1" dirty="0" smtClean="0">
                <a:solidFill>
                  <a:schemeClr val="bg1"/>
                </a:solidFill>
              </a:rPr>
              <a:t>LEY 26.727</a:t>
            </a:r>
            <a:endParaRPr lang="es-AR" sz="1000" b="1" dirty="0">
              <a:solidFill>
                <a:schemeClr val="bg1"/>
              </a:solidFill>
            </a:endParaRPr>
          </a:p>
        </p:txBody>
      </p:sp>
      <p:sp>
        <p:nvSpPr>
          <p:cNvPr id="26" name="Rectángulo redondeado 25"/>
          <p:cNvSpPr/>
          <p:nvPr/>
        </p:nvSpPr>
        <p:spPr>
          <a:xfrm>
            <a:off x="465604" y="3307532"/>
            <a:ext cx="1800000" cy="1080000"/>
          </a:xfrm>
          <a:prstGeom prst="roundRect">
            <a:avLst/>
          </a:prstGeom>
          <a:solidFill>
            <a:srgbClr val="6161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1000" b="1" dirty="0">
                <a:solidFill>
                  <a:schemeClr val="bg1"/>
                </a:solidFill>
              </a:rPr>
              <a:t>COD. ACTIVIDAD </a:t>
            </a:r>
            <a:r>
              <a:rPr lang="es-AR" sz="1000" b="1" dirty="0" smtClean="0">
                <a:solidFill>
                  <a:schemeClr val="bg1"/>
                </a:solidFill>
              </a:rPr>
              <a:t>99</a:t>
            </a:r>
            <a:endParaRPr lang="es-AR" sz="1000" b="1" dirty="0">
              <a:solidFill>
                <a:schemeClr val="bg1"/>
              </a:solidFill>
            </a:endParaRPr>
          </a:p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1000" dirty="0">
                <a:solidFill>
                  <a:schemeClr val="bg1"/>
                </a:solidFill>
              </a:rPr>
              <a:t>TRABAJADOR AGRARIO </a:t>
            </a:r>
            <a:endParaRPr lang="es-AR" sz="1000" dirty="0" smtClean="0">
              <a:solidFill>
                <a:schemeClr val="bg1"/>
              </a:solidFill>
            </a:endParaRPr>
          </a:p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1000" b="1" dirty="0" smtClean="0">
                <a:solidFill>
                  <a:schemeClr val="bg1"/>
                </a:solidFill>
              </a:rPr>
              <a:t>LEY 25.191</a:t>
            </a:r>
            <a:endParaRPr lang="es-AR" sz="1000" b="1" dirty="0">
              <a:solidFill>
                <a:schemeClr val="bg1"/>
              </a:solidFill>
            </a:endParaRPr>
          </a:p>
        </p:txBody>
      </p:sp>
      <p:sp>
        <p:nvSpPr>
          <p:cNvPr id="27" name="Rectángulo redondeado 26"/>
          <p:cNvSpPr/>
          <p:nvPr/>
        </p:nvSpPr>
        <p:spPr>
          <a:xfrm>
            <a:off x="465604" y="4878619"/>
            <a:ext cx="1800000" cy="1080000"/>
          </a:xfrm>
          <a:prstGeom prst="roundRect">
            <a:avLst/>
          </a:prstGeom>
          <a:solidFill>
            <a:srgbClr val="6161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1000" b="1" dirty="0">
                <a:solidFill>
                  <a:schemeClr val="bg1"/>
                </a:solidFill>
              </a:rPr>
              <a:t>COD. ACTIVIDAD </a:t>
            </a:r>
            <a:r>
              <a:rPr lang="es-AR" sz="1000" b="1" dirty="0" smtClean="0">
                <a:solidFill>
                  <a:schemeClr val="bg1"/>
                </a:solidFill>
              </a:rPr>
              <a:t>103</a:t>
            </a:r>
            <a:endParaRPr lang="es-AR" sz="1000" b="1" dirty="0">
              <a:solidFill>
                <a:schemeClr val="bg1"/>
              </a:solidFill>
            </a:endParaRPr>
          </a:p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1000" dirty="0">
                <a:solidFill>
                  <a:schemeClr val="bg1"/>
                </a:solidFill>
              </a:rPr>
              <a:t>TRABAJADOR </a:t>
            </a:r>
            <a:r>
              <a:rPr lang="es-AR" sz="1000" dirty="0" smtClean="0">
                <a:solidFill>
                  <a:schemeClr val="bg1"/>
                </a:solidFill>
              </a:rPr>
              <a:t>AGRARIO</a:t>
            </a:r>
          </a:p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1000" dirty="0" smtClean="0">
                <a:solidFill>
                  <a:schemeClr val="bg1"/>
                </a:solidFill>
              </a:rPr>
              <a:t> </a:t>
            </a:r>
            <a:r>
              <a:rPr lang="es-AR" sz="1000" b="1" dirty="0" smtClean="0">
                <a:solidFill>
                  <a:schemeClr val="bg1"/>
                </a:solidFill>
              </a:rPr>
              <a:t>LEY </a:t>
            </a:r>
            <a:r>
              <a:rPr lang="es-AR" sz="1000" b="1" dirty="0">
                <a:solidFill>
                  <a:schemeClr val="bg1"/>
                </a:solidFill>
              </a:rPr>
              <a:t>23.808 </a:t>
            </a:r>
            <a:r>
              <a:rPr lang="es-AR" sz="1000" b="1" dirty="0" smtClean="0">
                <a:solidFill>
                  <a:schemeClr val="bg1"/>
                </a:solidFill>
              </a:rPr>
              <a:t>y OTROS </a:t>
            </a:r>
            <a:r>
              <a:rPr lang="es-AR" sz="1000" b="1" dirty="0">
                <a:solidFill>
                  <a:schemeClr val="bg1"/>
                </a:solidFill>
              </a:rPr>
              <a:t>REGIMENES </a:t>
            </a:r>
          </a:p>
        </p:txBody>
      </p:sp>
      <p:sp>
        <p:nvSpPr>
          <p:cNvPr id="29" name="Elipse 28"/>
          <p:cNvSpPr/>
          <p:nvPr/>
        </p:nvSpPr>
        <p:spPr>
          <a:xfrm>
            <a:off x="655420" y="3581400"/>
            <a:ext cx="78302" cy="79200"/>
          </a:xfrm>
          <a:prstGeom prst="ellipse">
            <a:avLst/>
          </a:prstGeom>
          <a:solidFill>
            <a:srgbClr val="6161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0" name="Elipse 29"/>
          <p:cNvSpPr/>
          <p:nvPr/>
        </p:nvSpPr>
        <p:spPr>
          <a:xfrm>
            <a:off x="652610" y="5087417"/>
            <a:ext cx="72000" cy="72000"/>
          </a:xfrm>
          <a:prstGeom prst="ellipse">
            <a:avLst/>
          </a:prstGeom>
          <a:solidFill>
            <a:srgbClr val="6161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1" name="Rectángulo redondeado 30"/>
          <p:cNvSpPr/>
          <p:nvPr/>
        </p:nvSpPr>
        <p:spPr>
          <a:xfrm>
            <a:off x="5245892" y="2800550"/>
            <a:ext cx="3212308" cy="2016000"/>
          </a:xfrm>
          <a:prstGeom prst="roundRect">
            <a:avLst/>
          </a:prstGeom>
          <a:solidFill>
            <a:srgbClr val="6161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850" dirty="0" smtClean="0"/>
              <a:t>Ejemplos de universos incluidos:</a:t>
            </a:r>
          </a:p>
          <a:p>
            <a:pPr marL="171450" lvl="0" indent="-171450" algn="just" defTabSz="488950">
              <a:lnSpc>
                <a:spcPct val="90000"/>
              </a:lnSpc>
              <a:spcAft>
                <a:spcPct val="35000"/>
              </a:spcAft>
              <a:buFontTx/>
              <a:buChar char="-"/>
            </a:pPr>
            <a:r>
              <a:rPr lang="es-AR" sz="850" dirty="0" smtClean="0"/>
              <a:t>Cosecha </a:t>
            </a:r>
            <a:r>
              <a:rPr lang="es-AR" sz="850" dirty="0"/>
              <a:t>y Empaque de Fruta Fresca y Hortalizas de </a:t>
            </a:r>
            <a:r>
              <a:rPr lang="es-AR" sz="850" dirty="0" smtClean="0"/>
              <a:t>Cuyo (San Juan, Mendoza y San Luis)</a:t>
            </a:r>
          </a:p>
          <a:p>
            <a:pPr marL="171450" lvl="0" indent="-171450" algn="just" defTabSz="488950">
              <a:lnSpc>
                <a:spcPct val="90000"/>
              </a:lnSpc>
              <a:spcAft>
                <a:spcPct val="35000"/>
              </a:spcAft>
              <a:buFontTx/>
              <a:buChar char="-"/>
            </a:pPr>
            <a:r>
              <a:rPr lang="es-AR" sz="850" dirty="0" smtClean="0"/>
              <a:t>Empaque de fruta y hortalizas provincias de Rio </a:t>
            </a:r>
            <a:r>
              <a:rPr lang="es-AR" sz="850" dirty="0"/>
              <a:t>N</a:t>
            </a:r>
            <a:r>
              <a:rPr lang="es-AR" sz="850" dirty="0" smtClean="0"/>
              <a:t>egro y Neuquén</a:t>
            </a:r>
          </a:p>
          <a:p>
            <a:pPr marL="171450" lvl="0" indent="-171450" algn="just" defTabSz="488950">
              <a:lnSpc>
                <a:spcPct val="90000"/>
              </a:lnSpc>
              <a:spcAft>
                <a:spcPct val="35000"/>
              </a:spcAft>
              <a:buFontTx/>
              <a:buChar char="-"/>
            </a:pPr>
            <a:r>
              <a:rPr lang="es-AR" sz="850" dirty="0"/>
              <a:t>Horticultores y Agrícolas de la Provincia de Buenos </a:t>
            </a:r>
            <a:r>
              <a:rPr lang="es-AR" sz="850" dirty="0" smtClean="0"/>
              <a:t>Aires (CCT N° 745/16 SATHA)</a:t>
            </a:r>
          </a:p>
          <a:p>
            <a:pPr marL="171450" lvl="0" indent="-171450" algn="just" defTabSz="488950">
              <a:lnSpc>
                <a:spcPct val="90000"/>
              </a:lnSpc>
              <a:spcAft>
                <a:spcPct val="35000"/>
              </a:spcAft>
              <a:buFontTx/>
              <a:buChar char="-"/>
            </a:pPr>
            <a:r>
              <a:rPr lang="es-AR" sz="850" dirty="0" smtClean="0"/>
              <a:t>Caña de Azúcar provincias de Tucumán, Salta y Jujuy</a:t>
            </a:r>
          </a:p>
          <a:p>
            <a:pPr marL="171450" lvl="0" indent="-171450" algn="just" defTabSz="488950">
              <a:lnSpc>
                <a:spcPct val="90000"/>
              </a:lnSpc>
              <a:spcAft>
                <a:spcPct val="35000"/>
              </a:spcAft>
              <a:buFontTx/>
              <a:buChar char="-"/>
            </a:pPr>
            <a:r>
              <a:rPr lang="es-AR" sz="850" dirty="0"/>
              <a:t>Cosecha y Empaque de </a:t>
            </a:r>
            <a:r>
              <a:rPr lang="es-AR" sz="850" dirty="0" smtClean="0"/>
              <a:t>Citrus</a:t>
            </a:r>
          </a:p>
          <a:p>
            <a:pPr marL="171450" lvl="0" indent="-171450" algn="just" defTabSz="488950">
              <a:lnSpc>
                <a:spcPct val="90000"/>
              </a:lnSpc>
              <a:spcAft>
                <a:spcPct val="35000"/>
              </a:spcAft>
              <a:buFontTx/>
              <a:buChar char="-"/>
            </a:pPr>
            <a:r>
              <a:rPr lang="es-AR" sz="850" dirty="0" smtClean="0"/>
              <a:t>Vitivinícolas de San Juan, Mendoza, Catamarca, La Rioja, Salta, Río Negro, Neuquén, Córdoba y Tucumán</a:t>
            </a:r>
          </a:p>
          <a:p>
            <a:pPr marL="171450" lvl="0" indent="-171450" algn="just" defTabSz="488950">
              <a:lnSpc>
                <a:spcPct val="90000"/>
              </a:lnSpc>
              <a:spcAft>
                <a:spcPct val="35000"/>
              </a:spcAft>
              <a:buFontTx/>
              <a:buChar char="-"/>
            </a:pPr>
            <a:r>
              <a:rPr lang="es-AR" sz="850" dirty="0"/>
              <a:t>Trabajadores de la </a:t>
            </a:r>
            <a:r>
              <a:rPr lang="es-AR" sz="850" dirty="0" smtClean="0"/>
              <a:t>Fruta provincias </a:t>
            </a:r>
            <a:r>
              <a:rPr lang="es-AR" sz="850" dirty="0"/>
              <a:t>de </a:t>
            </a:r>
            <a:r>
              <a:rPr lang="es-AR" sz="850" dirty="0" smtClean="0"/>
              <a:t>Corrientes </a:t>
            </a:r>
            <a:r>
              <a:rPr lang="es-AR" sz="850" dirty="0"/>
              <a:t>y Entre Ríos </a:t>
            </a:r>
            <a:r>
              <a:rPr lang="es-AR" sz="850" dirty="0" smtClean="0"/>
              <a:t>(</a:t>
            </a:r>
            <a:r>
              <a:rPr lang="es-AR" sz="850" dirty="0"/>
              <a:t>Cosecha y Empaque</a:t>
            </a:r>
            <a:r>
              <a:rPr lang="es-AR" sz="850" dirty="0" smtClean="0"/>
              <a:t>)</a:t>
            </a:r>
          </a:p>
        </p:txBody>
      </p:sp>
      <p:sp>
        <p:nvSpPr>
          <p:cNvPr id="32" name="Rectángulo redondeado 31"/>
          <p:cNvSpPr/>
          <p:nvPr/>
        </p:nvSpPr>
        <p:spPr>
          <a:xfrm>
            <a:off x="5245892" y="4883135"/>
            <a:ext cx="3212308" cy="1070969"/>
          </a:xfrm>
          <a:prstGeom prst="roundRect">
            <a:avLst/>
          </a:prstGeom>
          <a:solidFill>
            <a:srgbClr val="6161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1000" dirty="0"/>
              <a:t>Ejemplos de universos incluidos:</a:t>
            </a:r>
          </a:p>
          <a:p>
            <a:pPr marL="171450" lvl="0" indent="-171450" algn="just" defTabSz="488950">
              <a:lnSpc>
                <a:spcPct val="90000"/>
              </a:lnSpc>
              <a:spcAft>
                <a:spcPct val="35000"/>
              </a:spcAft>
              <a:buFontTx/>
              <a:buChar char="-"/>
            </a:pPr>
            <a:r>
              <a:rPr lang="es-AR" sz="1000" dirty="0" smtClean="0"/>
              <a:t>Cosecha </a:t>
            </a:r>
            <a:r>
              <a:rPr lang="es-AR" sz="1000" dirty="0"/>
              <a:t>y Empaque de </a:t>
            </a:r>
            <a:r>
              <a:rPr lang="es-AR" sz="1000" dirty="0" smtClean="0"/>
              <a:t>Citrus de Tucumán</a:t>
            </a:r>
          </a:p>
          <a:p>
            <a:pPr marL="171450" lvl="0" indent="-171450" algn="just" defTabSz="488950">
              <a:lnSpc>
                <a:spcPct val="90000"/>
              </a:lnSpc>
              <a:spcAft>
                <a:spcPct val="35000"/>
              </a:spcAft>
              <a:buFontTx/>
              <a:buChar char="-"/>
            </a:pPr>
            <a:r>
              <a:rPr lang="es-AR" sz="1000" dirty="0">
                <a:solidFill>
                  <a:schemeClr val="bg1"/>
                </a:solidFill>
              </a:rPr>
              <a:t>Cosechadores de Fruta Fresca Provincias de Río Negro y </a:t>
            </a:r>
            <a:r>
              <a:rPr lang="es-AR" sz="1000" dirty="0" smtClean="0">
                <a:solidFill>
                  <a:schemeClr val="bg1"/>
                </a:solidFill>
              </a:rPr>
              <a:t>Neuquén</a:t>
            </a:r>
          </a:p>
          <a:p>
            <a:pPr marL="171450" lvl="0" indent="-171450" algn="just" defTabSz="488950">
              <a:lnSpc>
                <a:spcPct val="90000"/>
              </a:lnSpc>
              <a:spcAft>
                <a:spcPct val="35000"/>
              </a:spcAft>
              <a:buFontTx/>
              <a:buChar char="-"/>
            </a:pPr>
            <a:r>
              <a:rPr lang="es-AR" sz="1000" dirty="0">
                <a:solidFill>
                  <a:schemeClr val="bg1"/>
                </a:solidFill>
              </a:rPr>
              <a:t>Cosecha y Empaque de citrus. Provincias de Salta y </a:t>
            </a:r>
            <a:r>
              <a:rPr lang="es-AR" sz="1000" dirty="0" smtClean="0">
                <a:solidFill>
                  <a:schemeClr val="bg1"/>
                </a:solidFill>
              </a:rPr>
              <a:t>Jujuy</a:t>
            </a:r>
          </a:p>
        </p:txBody>
      </p:sp>
      <p:sp>
        <p:nvSpPr>
          <p:cNvPr id="33" name="Rectángulo redondeado 32"/>
          <p:cNvSpPr/>
          <p:nvPr/>
        </p:nvSpPr>
        <p:spPr>
          <a:xfrm>
            <a:off x="5245892" y="1911760"/>
            <a:ext cx="3212308" cy="828000"/>
          </a:xfrm>
          <a:prstGeom prst="roundRect">
            <a:avLst/>
          </a:prstGeom>
          <a:solidFill>
            <a:srgbClr val="6161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1000" b="1" dirty="0" smtClean="0">
                <a:solidFill>
                  <a:schemeClr val="bg1"/>
                </a:solidFill>
              </a:rPr>
              <a:t>Sin modificaciones</a:t>
            </a:r>
            <a:endParaRPr lang="es-AR" sz="1000" b="1" dirty="0">
              <a:solidFill>
                <a:schemeClr val="bg1"/>
              </a:solidFill>
            </a:endParaRPr>
          </a:p>
        </p:txBody>
      </p:sp>
      <p:sp>
        <p:nvSpPr>
          <p:cNvPr id="34" name="Flecha derecha 33"/>
          <p:cNvSpPr/>
          <p:nvPr/>
        </p:nvSpPr>
        <p:spPr>
          <a:xfrm>
            <a:off x="2589075" y="2143902"/>
            <a:ext cx="2396459" cy="353208"/>
          </a:xfrm>
          <a:prstGeom prst="rightArrow">
            <a:avLst/>
          </a:prstGeom>
          <a:solidFill>
            <a:srgbClr val="6161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5" name="Elipse 34"/>
          <p:cNvSpPr/>
          <p:nvPr/>
        </p:nvSpPr>
        <p:spPr>
          <a:xfrm>
            <a:off x="654624" y="2091729"/>
            <a:ext cx="72000" cy="72000"/>
          </a:xfrm>
          <a:prstGeom prst="ellipse">
            <a:avLst/>
          </a:prstGeom>
          <a:solidFill>
            <a:srgbClr val="6161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8" name="Rectángulo redondeado 17"/>
          <p:cNvSpPr/>
          <p:nvPr/>
        </p:nvSpPr>
        <p:spPr>
          <a:xfrm>
            <a:off x="336036" y="1341518"/>
            <a:ext cx="8229600" cy="514350"/>
          </a:xfrm>
          <a:prstGeom prst="roundRect">
            <a:avLst/>
          </a:prstGeom>
          <a:solidFill>
            <a:srgbClr val="616100"/>
          </a:solidFill>
          <a:ln>
            <a:noFill/>
          </a:ln>
        </p:spPr>
        <p:style>
          <a:lnRef idx="2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/>
            <a:r>
              <a:rPr lang="es-AR" sz="1600" b="1" dirty="0" smtClean="0">
                <a:solidFill>
                  <a:schemeClr val="bg1"/>
                </a:solidFill>
              </a:rPr>
              <a:t>ACTUALIZACION</a:t>
            </a:r>
            <a:r>
              <a:rPr lang="es-AR" sz="1600" dirty="0" smtClean="0">
                <a:solidFill>
                  <a:schemeClr val="bg1"/>
                </a:solidFill>
              </a:rPr>
              <a:t> </a:t>
            </a:r>
            <a:r>
              <a:rPr lang="es-AR" sz="1600" b="1" dirty="0">
                <a:solidFill>
                  <a:schemeClr val="bg1"/>
                </a:solidFill>
              </a:rPr>
              <a:t>DE LOS CÓDIGOS DE ACTIVIDAD DEL TRABAJADOR –</a:t>
            </a:r>
            <a:r>
              <a:rPr lang="es-AR" sz="1600" dirty="0">
                <a:solidFill>
                  <a:schemeClr val="bg1"/>
                </a:solidFill>
              </a:rPr>
              <a:t> </a:t>
            </a:r>
            <a:r>
              <a:rPr lang="es-AR" sz="1600" b="1" dirty="0">
                <a:solidFill>
                  <a:schemeClr val="bg1"/>
                </a:solidFill>
              </a:rPr>
              <a:t>NUEVA VERSION</a:t>
            </a:r>
          </a:p>
        </p:txBody>
      </p:sp>
    </p:spTree>
    <p:extLst>
      <p:ext uri="{BB962C8B-B14F-4D97-AF65-F5344CB8AC3E}">
        <p14:creationId xmlns:p14="http://schemas.microsoft.com/office/powerpoint/2010/main" val="193230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50080" y="987206"/>
            <a:ext cx="7643812" cy="246221"/>
          </a:xfrm>
          <a:prstGeom prst="rect">
            <a:avLst/>
          </a:prstGeom>
          <a:solidFill>
            <a:srgbClr val="E1E1E1"/>
          </a:solidFill>
          <a:ln w="9524">
            <a:solidFill>
              <a:srgbClr val="CCC1DA"/>
            </a:solidFill>
          </a:ln>
        </p:spPr>
        <p:txBody>
          <a:bodyPr lIns="0" tIns="0" rIns="0" bIns="0">
            <a:spAutoFit/>
          </a:bodyPr>
          <a:lstStyle/>
          <a:p>
            <a:pPr marL="8636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b="1" spc="-15" dirty="0" smtClean="0">
                <a:solidFill>
                  <a:srgbClr val="625D20"/>
                </a:solidFill>
                <a:latin typeface="+mj-lt"/>
                <a:cs typeface="Calibri"/>
              </a:rPr>
              <a:t>Novedades de códigos según VERSION 41 SICOSS</a:t>
            </a:r>
            <a:endParaRPr lang="es-AR" sz="1600" b="1" spc="-15" dirty="0">
              <a:solidFill>
                <a:srgbClr val="625D20"/>
              </a:solidFill>
              <a:latin typeface="+mj-lt"/>
              <a:cs typeface="Calibri"/>
            </a:endParaRPr>
          </a:p>
        </p:txBody>
      </p:sp>
      <p:sp>
        <p:nvSpPr>
          <p:cNvPr id="28" name="object 3"/>
          <p:cNvSpPr txBox="1"/>
          <p:nvPr/>
        </p:nvSpPr>
        <p:spPr>
          <a:xfrm>
            <a:off x="381000" y="1642393"/>
            <a:ext cx="8334374" cy="4464000"/>
          </a:xfrm>
          <a:prstGeom prst="rect">
            <a:avLst/>
          </a:prstGeom>
          <a:solidFill>
            <a:srgbClr val="E1E1E1"/>
          </a:solidFill>
        </p:spPr>
        <p:txBody>
          <a:bodyPr wrap="square" lIns="0" tIns="0" rIns="0" bIns="0">
            <a:spAutoFit/>
          </a:bodyPr>
          <a:lstStyle>
            <a:lvl1pPr marL="11906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defRPr/>
            </a:pPr>
            <a:endParaRPr lang="es-AR" sz="1600" b="1" dirty="0" smtClean="0">
              <a:solidFill>
                <a:srgbClr val="625D2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2116929" y="1477630"/>
            <a:ext cx="4710114" cy="258673"/>
          </a:xfrm>
          <a:prstGeom prst="roundRect">
            <a:avLst/>
          </a:prstGeom>
          <a:solidFill>
            <a:srgbClr val="616100"/>
          </a:solidFill>
          <a:ln>
            <a:noFill/>
          </a:ln>
        </p:spPr>
        <p:style>
          <a:lnRef idx="2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/>
            <a:r>
              <a:rPr lang="es-AR" sz="1200" dirty="0">
                <a:solidFill>
                  <a:schemeClr val="bg1"/>
                </a:solidFill>
              </a:rPr>
              <a:t>AFIP SICOSS – </a:t>
            </a:r>
            <a:r>
              <a:rPr lang="es-AR" sz="1200" b="1" dirty="0">
                <a:solidFill>
                  <a:schemeClr val="bg1"/>
                </a:solidFill>
              </a:rPr>
              <a:t>ZONA DE DESASTRE</a:t>
            </a:r>
            <a:r>
              <a:rPr lang="es-AR" sz="1200" dirty="0">
                <a:solidFill>
                  <a:schemeClr val="bg1"/>
                </a:solidFill>
              </a:rPr>
              <a:t> – </a:t>
            </a:r>
            <a:r>
              <a:rPr lang="es-AR" sz="1200" b="1" dirty="0">
                <a:solidFill>
                  <a:schemeClr val="bg1"/>
                </a:solidFill>
              </a:rPr>
              <a:t> ACTUALIZACION ABRIL 2018</a:t>
            </a:r>
          </a:p>
        </p:txBody>
      </p:sp>
      <p:graphicFrame>
        <p:nvGraphicFramePr>
          <p:cNvPr id="13" name="Diagrama 12"/>
          <p:cNvGraphicFramePr/>
          <p:nvPr>
            <p:extLst>
              <p:ext uri="{D42A27DB-BD31-4B8C-83A1-F6EECF244321}">
                <p14:modId xmlns:p14="http://schemas.microsoft.com/office/powerpoint/2010/main" val="1095034218"/>
              </p:ext>
            </p:extLst>
          </p:nvPr>
        </p:nvGraphicFramePr>
        <p:xfrm>
          <a:off x="2211500" y="1742144"/>
          <a:ext cx="3780000" cy="10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8" name="Diagrama 17"/>
          <p:cNvGraphicFramePr/>
          <p:nvPr>
            <p:extLst>
              <p:ext uri="{D42A27DB-BD31-4B8C-83A1-F6EECF244321}">
                <p14:modId xmlns:p14="http://schemas.microsoft.com/office/powerpoint/2010/main" val="3897479710"/>
              </p:ext>
            </p:extLst>
          </p:nvPr>
        </p:nvGraphicFramePr>
        <p:xfrm>
          <a:off x="3581400" y="2005017"/>
          <a:ext cx="3780000" cy="10789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9" name="Diagrama 18"/>
          <p:cNvGraphicFramePr/>
          <p:nvPr>
            <p:extLst>
              <p:ext uri="{D42A27DB-BD31-4B8C-83A1-F6EECF244321}">
                <p14:modId xmlns:p14="http://schemas.microsoft.com/office/powerpoint/2010/main" val="3201768944"/>
              </p:ext>
            </p:extLst>
          </p:nvPr>
        </p:nvGraphicFramePr>
        <p:xfrm>
          <a:off x="3573148" y="3465334"/>
          <a:ext cx="3780000" cy="10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20" name="Diagrama 19"/>
          <p:cNvGraphicFramePr/>
          <p:nvPr>
            <p:extLst>
              <p:ext uri="{D42A27DB-BD31-4B8C-83A1-F6EECF244321}">
                <p14:modId xmlns:p14="http://schemas.microsoft.com/office/powerpoint/2010/main" val="2932097621"/>
              </p:ext>
            </p:extLst>
          </p:nvPr>
        </p:nvGraphicFramePr>
        <p:xfrm>
          <a:off x="3573148" y="4930818"/>
          <a:ext cx="3780000" cy="1080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sp>
        <p:nvSpPr>
          <p:cNvPr id="21" name="Rectángulo redondeado 20"/>
          <p:cNvSpPr/>
          <p:nvPr/>
        </p:nvSpPr>
        <p:spPr>
          <a:xfrm>
            <a:off x="1641167" y="1983664"/>
            <a:ext cx="1800000" cy="1080000"/>
          </a:xfrm>
          <a:prstGeom prst="roundRect">
            <a:avLst/>
          </a:prstGeom>
          <a:solidFill>
            <a:srgbClr val="6161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1000" b="1" dirty="0">
                <a:solidFill>
                  <a:schemeClr val="bg1"/>
                </a:solidFill>
              </a:rPr>
              <a:t>COD. ACTIVIDAD </a:t>
            </a:r>
            <a:r>
              <a:rPr lang="es-AR" sz="1000" b="1" dirty="0" smtClean="0">
                <a:solidFill>
                  <a:schemeClr val="bg1"/>
                </a:solidFill>
              </a:rPr>
              <a:t>98 </a:t>
            </a:r>
          </a:p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1000" b="1" dirty="0" smtClean="0">
                <a:solidFill>
                  <a:schemeClr val="bg1"/>
                </a:solidFill>
              </a:rPr>
              <a:t> Decreto 1386/01</a:t>
            </a:r>
            <a:endParaRPr lang="es-AR" sz="1000" b="1" dirty="0">
              <a:solidFill>
                <a:schemeClr val="bg1"/>
              </a:solidFill>
            </a:endParaRPr>
          </a:p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1000" dirty="0" smtClean="0">
                <a:solidFill>
                  <a:schemeClr val="bg1"/>
                </a:solidFill>
              </a:rPr>
              <a:t>ACTIVIDAD AGROPECUARIA</a:t>
            </a:r>
          </a:p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1000" b="1" dirty="0" smtClean="0">
                <a:solidFill>
                  <a:schemeClr val="bg1"/>
                </a:solidFill>
              </a:rPr>
              <a:t>LEY N° 26.727</a:t>
            </a:r>
            <a:endParaRPr lang="es-AR" sz="1000" b="1" dirty="0">
              <a:solidFill>
                <a:schemeClr val="bg1"/>
              </a:solidFill>
            </a:endParaRPr>
          </a:p>
        </p:txBody>
      </p:sp>
      <p:sp>
        <p:nvSpPr>
          <p:cNvPr id="22" name="Rectángulo redondeado 21"/>
          <p:cNvSpPr/>
          <p:nvPr/>
        </p:nvSpPr>
        <p:spPr>
          <a:xfrm>
            <a:off x="1641167" y="3437204"/>
            <a:ext cx="1800000" cy="1080000"/>
          </a:xfrm>
          <a:prstGeom prst="roundRect">
            <a:avLst/>
          </a:prstGeom>
          <a:solidFill>
            <a:srgbClr val="6161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1000" b="1" dirty="0">
                <a:solidFill>
                  <a:schemeClr val="bg1"/>
                </a:solidFill>
              </a:rPr>
              <a:t>COD. </a:t>
            </a:r>
            <a:r>
              <a:rPr lang="es-AR" sz="1000" b="1" dirty="0" smtClean="0">
                <a:solidFill>
                  <a:schemeClr val="bg1"/>
                </a:solidFill>
              </a:rPr>
              <a:t>ACTIVIDAD 102</a:t>
            </a:r>
          </a:p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1000" b="1" dirty="0" smtClean="0">
                <a:solidFill>
                  <a:schemeClr val="bg1"/>
                </a:solidFill>
              </a:rPr>
              <a:t>DECRETO N° 1.386/01</a:t>
            </a:r>
            <a:endParaRPr lang="es-AR" sz="1000" b="1" dirty="0">
              <a:solidFill>
                <a:schemeClr val="bg1"/>
              </a:solidFill>
            </a:endParaRPr>
          </a:p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1000" dirty="0" smtClean="0">
                <a:solidFill>
                  <a:schemeClr val="bg1"/>
                </a:solidFill>
              </a:rPr>
              <a:t>ACTIVIDAD AGROPECUARIA</a:t>
            </a:r>
          </a:p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1000" b="1" dirty="0" smtClean="0">
                <a:solidFill>
                  <a:schemeClr val="bg1"/>
                </a:solidFill>
              </a:rPr>
              <a:t>LEY N° 25.191</a:t>
            </a:r>
            <a:endParaRPr lang="es-AR" sz="1000" b="1" dirty="0">
              <a:solidFill>
                <a:schemeClr val="bg1"/>
              </a:solidFill>
            </a:endParaRPr>
          </a:p>
        </p:txBody>
      </p:sp>
      <p:sp>
        <p:nvSpPr>
          <p:cNvPr id="36" name="Rectángulo redondeado 35"/>
          <p:cNvSpPr/>
          <p:nvPr/>
        </p:nvSpPr>
        <p:spPr>
          <a:xfrm>
            <a:off x="1641167" y="4926170"/>
            <a:ext cx="1800000" cy="1080000"/>
          </a:xfrm>
          <a:prstGeom prst="roundRect">
            <a:avLst/>
          </a:prstGeom>
          <a:solidFill>
            <a:srgbClr val="6161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1000" b="1" dirty="0">
                <a:solidFill>
                  <a:schemeClr val="bg1"/>
                </a:solidFill>
              </a:rPr>
              <a:t>COD. ACTIVIDAD </a:t>
            </a:r>
            <a:r>
              <a:rPr lang="es-AR" sz="1000" b="1" dirty="0" smtClean="0">
                <a:solidFill>
                  <a:schemeClr val="bg1"/>
                </a:solidFill>
              </a:rPr>
              <a:t>104</a:t>
            </a:r>
          </a:p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1000" b="1" dirty="0" smtClean="0">
                <a:solidFill>
                  <a:schemeClr val="bg1"/>
                </a:solidFill>
              </a:rPr>
              <a:t>DECRETO N° 1.386/01</a:t>
            </a:r>
          </a:p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1000" dirty="0" smtClean="0">
                <a:solidFill>
                  <a:schemeClr val="bg1"/>
                </a:solidFill>
              </a:rPr>
              <a:t>ACTIVIDAD </a:t>
            </a:r>
            <a:r>
              <a:rPr lang="es-AR" sz="1000" dirty="0">
                <a:solidFill>
                  <a:schemeClr val="bg1"/>
                </a:solidFill>
              </a:rPr>
              <a:t>AGROPECUARIA</a:t>
            </a:r>
          </a:p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AR" sz="1000" b="1" dirty="0">
                <a:solidFill>
                  <a:schemeClr val="bg1"/>
                </a:solidFill>
              </a:rPr>
              <a:t>LEY N° </a:t>
            </a:r>
            <a:r>
              <a:rPr lang="es-AR" sz="1000" b="1" dirty="0" smtClean="0">
                <a:solidFill>
                  <a:schemeClr val="bg1"/>
                </a:solidFill>
              </a:rPr>
              <a:t>23.808 Y OTROS REGIMENES</a:t>
            </a:r>
            <a:endParaRPr lang="es-AR" sz="1000" b="1" dirty="0">
              <a:solidFill>
                <a:schemeClr val="bg1"/>
              </a:solidFill>
            </a:endParaRPr>
          </a:p>
        </p:txBody>
      </p:sp>
      <p:sp>
        <p:nvSpPr>
          <p:cNvPr id="37" name="Elipse 36"/>
          <p:cNvSpPr/>
          <p:nvPr/>
        </p:nvSpPr>
        <p:spPr>
          <a:xfrm>
            <a:off x="1729971" y="2201900"/>
            <a:ext cx="72000" cy="72000"/>
          </a:xfrm>
          <a:prstGeom prst="ellipse">
            <a:avLst/>
          </a:prstGeom>
          <a:solidFill>
            <a:srgbClr val="6161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8" name="Elipse 37"/>
          <p:cNvSpPr/>
          <p:nvPr/>
        </p:nvSpPr>
        <p:spPr>
          <a:xfrm flipH="1">
            <a:off x="1730950" y="3721700"/>
            <a:ext cx="72000" cy="72000"/>
          </a:xfrm>
          <a:prstGeom prst="ellipse">
            <a:avLst/>
          </a:prstGeom>
          <a:solidFill>
            <a:srgbClr val="6161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9" name="Elipse 38"/>
          <p:cNvSpPr/>
          <p:nvPr/>
        </p:nvSpPr>
        <p:spPr>
          <a:xfrm>
            <a:off x="1729971" y="5169500"/>
            <a:ext cx="72000" cy="72000"/>
          </a:xfrm>
          <a:prstGeom prst="ellipse">
            <a:avLst/>
          </a:prstGeom>
          <a:solidFill>
            <a:srgbClr val="6161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064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31143" y="1145264"/>
            <a:ext cx="7643812" cy="246221"/>
          </a:xfrm>
          <a:prstGeom prst="rect">
            <a:avLst/>
          </a:prstGeom>
          <a:solidFill>
            <a:srgbClr val="E1E1E1"/>
          </a:solidFill>
          <a:ln w="9524">
            <a:solidFill>
              <a:srgbClr val="CCC1DA"/>
            </a:solidFill>
          </a:ln>
        </p:spPr>
        <p:txBody>
          <a:bodyPr lIns="0" tIns="0" rIns="0" bIns="0">
            <a:spAutoFit/>
          </a:bodyPr>
          <a:lstStyle/>
          <a:p>
            <a:pPr marL="8636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b="1" spc="-15" dirty="0" smtClean="0">
                <a:solidFill>
                  <a:srgbClr val="625D20"/>
                </a:solidFill>
                <a:latin typeface="+mj-lt"/>
                <a:cs typeface="Calibri"/>
              </a:rPr>
              <a:t>Codificación de los trabajadores rurales según encuadramiento</a:t>
            </a:r>
            <a:endParaRPr lang="es-AR" sz="1600" b="1" spc="-15" dirty="0">
              <a:solidFill>
                <a:srgbClr val="625D20"/>
              </a:solidFill>
              <a:latin typeface="+mj-lt"/>
              <a:cs typeface="Calibri"/>
            </a:endParaRPr>
          </a:p>
        </p:txBody>
      </p:sp>
      <p:sp>
        <p:nvSpPr>
          <p:cNvPr id="28" name="object 3"/>
          <p:cNvSpPr txBox="1"/>
          <p:nvPr/>
        </p:nvSpPr>
        <p:spPr>
          <a:xfrm>
            <a:off x="190698" y="1509733"/>
            <a:ext cx="8724702" cy="4500000"/>
          </a:xfrm>
          <a:prstGeom prst="rect">
            <a:avLst/>
          </a:prstGeom>
          <a:solidFill>
            <a:srgbClr val="E1E1E1"/>
          </a:solidFill>
        </p:spPr>
        <p:txBody>
          <a:bodyPr wrap="square" lIns="0" tIns="0" rIns="0" bIns="0">
            <a:spAutoFit/>
          </a:bodyPr>
          <a:lstStyle>
            <a:lvl1pPr marL="11906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defRPr/>
            </a:pPr>
            <a:endParaRPr lang="es-AR" sz="1600" b="1" dirty="0" smtClean="0">
              <a:solidFill>
                <a:srgbClr val="625D2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es-AR" sz="1600" b="1" dirty="0">
              <a:solidFill>
                <a:srgbClr val="625D2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es-AR" sz="1600" b="1" dirty="0" smtClean="0">
              <a:solidFill>
                <a:srgbClr val="625D2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es-AR" sz="1600" b="1" dirty="0">
              <a:solidFill>
                <a:srgbClr val="625D2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es-AR" sz="1600" b="1" dirty="0" smtClean="0">
              <a:solidFill>
                <a:srgbClr val="625D2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es-AR" sz="1600" b="1" dirty="0">
              <a:solidFill>
                <a:srgbClr val="625D2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es-AR" sz="1600" b="1" dirty="0" smtClean="0">
              <a:solidFill>
                <a:srgbClr val="625D2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es-AR" sz="1600" b="1" dirty="0">
              <a:solidFill>
                <a:srgbClr val="625D2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es-AR" sz="1600" b="1" dirty="0" smtClean="0">
              <a:solidFill>
                <a:srgbClr val="625D2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es-AR" sz="1600" b="1" dirty="0">
              <a:solidFill>
                <a:srgbClr val="625D2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es-AR" sz="1600" b="1" dirty="0" smtClean="0">
              <a:solidFill>
                <a:srgbClr val="625D2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es-AR" sz="1600" b="1" dirty="0">
              <a:solidFill>
                <a:srgbClr val="625D2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es-AR" sz="1600" b="1" dirty="0" smtClean="0">
              <a:solidFill>
                <a:srgbClr val="625D2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es-AR" sz="1600" b="1" dirty="0">
              <a:solidFill>
                <a:srgbClr val="625D2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es-AR" sz="1600" b="1" dirty="0" smtClean="0">
              <a:solidFill>
                <a:srgbClr val="625D2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es-AR" sz="1600" b="1" dirty="0">
              <a:solidFill>
                <a:srgbClr val="625D2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es-AR" sz="1600" b="1" dirty="0" smtClean="0">
              <a:solidFill>
                <a:srgbClr val="625D2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defRPr/>
            </a:pPr>
            <a:endParaRPr lang="es-AR" sz="1600" b="1" dirty="0" smtClean="0">
              <a:solidFill>
                <a:srgbClr val="625D2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958801416"/>
              </p:ext>
            </p:extLst>
          </p:nvPr>
        </p:nvGraphicFramePr>
        <p:xfrm>
          <a:off x="1428590" y="1776282"/>
          <a:ext cx="6172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object 3"/>
          <p:cNvSpPr txBox="1"/>
          <p:nvPr/>
        </p:nvSpPr>
        <p:spPr>
          <a:xfrm>
            <a:off x="307396" y="2253859"/>
            <a:ext cx="1826203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marL="8636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000" spc="-15" dirty="0" smtClean="0">
                <a:solidFill>
                  <a:sysClr val="windowText" lastClr="000000"/>
                </a:solidFill>
                <a:latin typeface="+mj-lt"/>
                <a:cs typeface="Calibri"/>
              </a:rPr>
              <a:t>Código 103 – Trabajador agrario Ley 23.808 y otros regímenes</a:t>
            </a:r>
            <a:endParaRPr lang="es-AR" sz="1000" spc="-15" dirty="0">
              <a:solidFill>
                <a:sysClr val="windowText" lastClr="000000"/>
              </a:solidFill>
              <a:latin typeface="+mj-lt"/>
              <a:cs typeface="Calibri"/>
            </a:endParaRPr>
          </a:p>
        </p:txBody>
      </p:sp>
      <p:sp>
        <p:nvSpPr>
          <p:cNvPr id="7" name="object 3"/>
          <p:cNvSpPr txBox="1"/>
          <p:nvPr/>
        </p:nvSpPr>
        <p:spPr>
          <a:xfrm>
            <a:off x="5659834" y="1654624"/>
            <a:ext cx="1655365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marL="8636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000" spc="-15" dirty="0" smtClean="0">
                <a:solidFill>
                  <a:schemeClr val="tx1"/>
                </a:solidFill>
                <a:latin typeface="+mj-lt"/>
                <a:cs typeface="Calibri"/>
              </a:rPr>
              <a:t>Código 97 – Trabajador agrario Ley </a:t>
            </a:r>
            <a:r>
              <a:rPr lang="es-AR" sz="1000" spc="-15" dirty="0" smtClean="0">
                <a:solidFill>
                  <a:schemeClr val="tx1"/>
                </a:solidFill>
                <a:latin typeface="+mj-lt"/>
                <a:cs typeface="Calibri"/>
              </a:rPr>
              <a:t>26.727</a:t>
            </a:r>
            <a:endParaRPr lang="es-AR" sz="1000" spc="-15" dirty="0">
              <a:solidFill>
                <a:schemeClr val="tx1"/>
              </a:solidFill>
              <a:latin typeface="+mj-lt"/>
              <a:cs typeface="Calibri"/>
            </a:endParaRPr>
          </a:p>
        </p:txBody>
      </p:sp>
      <p:sp>
        <p:nvSpPr>
          <p:cNvPr id="8" name="object 3"/>
          <p:cNvSpPr txBox="1"/>
          <p:nvPr/>
        </p:nvSpPr>
        <p:spPr>
          <a:xfrm>
            <a:off x="7315199" y="2385479"/>
            <a:ext cx="1547276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marL="8636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000" spc="-15" dirty="0" smtClean="0">
                <a:solidFill>
                  <a:schemeClr val="tx1"/>
                </a:solidFill>
                <a:latin typeface="+mj-lt"/>
                <a:cs typeface="Calibri"/>
              </a:rPr>
              <a:t>Código 99 – Trabajador agrario Ley 25.191</a:t>
            </a:r>
            <a:endParaRPr lang="es-AR" sz="1000" spc="-15" dirty="0">
              <a:solidFill>
                <a:schemeClr val="tx1"/>
              </a:solidFill>
              <a:latin typeface="+mj-lt"/>
              <a:cs typeface="Calibri"/>
            </a:endParaRPr>
          </a:p>
        </p:txBody>
      </p:sp>
      <p:cxnSp>
        <p:nvCxnSpPr>
          <p:cNvPr id="9" name="Conector recto de flecha 8"/>
          <p:cNvCxnSpPr/>
          <p:nvPr/>
        </p:nvCxnSpPr>
        <p:spPr>
          <a:xfrm flipH="1">
            <a:off x="7152281" y="2734983"/>
            <a:ext cx="325835" cy="2286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/>
          <p:nvPr/>
        </p:nvCxnSpPr>
        <p:spPr>
          <a:xfrm flipH="1">
            <a:off x="5357963" y="2025259"/>
            <a:ext cx="325835" cy="2286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>
            <a:off x="1600200" y="2624649"/>
            <a:ext cx="304800" cy="19077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2" name="object 3"/>
          <p:cNvSpPr txBox="1"/>
          <p:nvPr/>
        </p:nvSpPr>
        <p:spPr>
          <a:xfrm>
            <a:off x="307397" y="5395784"/>
            <a:ext cx="8352207" cy="553998"/>
          </a:xfrm>
          <a:prstGeom prst="rect">
            <a:avLst/>
          </a:prstGeom>
          <a:solidFill>
            <a:srgbClr val="E1E1E1"/>
          </a:solidFill>
          <a:ln w="9524"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/>
          <a:p>
            <a:pPr marL="8636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b="1" i="1" spc="-15" dirty="0" smtClean="0">
                <a:solidFill>
                  <a:srgbClr val="625D20"/>
                </a:solidFill>
                <a:latin typeface="+mj-lt"/>
                <a:cs typeface="Calibri"/>
              </a:rPr>
              <a:t>Es importante observar que la denominación de los códigos establecido por la AFIP no implica necesariamente la inclusión o exclusión de los distintos regímenes laborales a los que se refiere. Por ejemplo, si bien el código 97 se denomina “Trabajador agrario – Ley 26.727”, los trabajadores bajo ese régimen se encuentran incluidos  también bajo la Ley 25.191  a que se refiere el código 99.</a:t>
            </a:r>
            <a:endParaRPr lang="es-AR" sz="1200" b="1" i="1" spc="-15" dirty="0">
              <a:solidFill>
                <a:srgbClr val="625D20"/>
              </a:solidFill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08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515109" y="1525012"/>
            <a:ext cx="811378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636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b="1" spc="-15" dirty="0">
                <a:solidFill>
                  <a:srgbClr val="625D20"/>
                </a:solidFill>
                <a:latin typeface="+mj-lt"/>
                <a:cs typeface="Calibri"/>
              </a:rPr>
              <a:t>Para más información podrá comunicarse a los correos electrónicos:</a:t>
            </a:r>
            <a:br>
              <a:rPr lang="es-AR" sz="1600" b="1" spc="-15" dirty="0">
                <a:solidFill>
                  <a:srgbClr val="625D20"/>
                </a:solidFill>
                <a:latin typeface="+mj-lt"/>
                <a:cs typeface="Calibri"/>
              </a:rPr>
            </a:br>
            <a:endParaRPr lang="es-AR" sz="1600" b="1" spc="-15" dirty="0">
              <a:solidFill>
                <a:srgbClr val="625D20"/>
              </a:solidFill>
              <a:latin typeface="+mj-lt"/>
              <a:cs typeface="Calibri"/>
            </a:endParaRPr>
          </a:p>
          <a:p>
            <a:pPr marL="8636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b="1" spc="-15" dirty="0">
                <a:solidFill>
                  <a:srgbClr val="625D20"/>
                </a:solidFill>
                <a:latin typeface="+mj-lt"/>
                <a:cs typeface="Calibri"/>
              </a:rPr>
              <a:t>Para consultas generales: </a:t>
            </a:r>
            <a:r>
              <a:rPr lang="es-AR" sz="1600" b="1" spc="-15" dirty="0">
                <a:solidFill>
                  <a:srgbClr val="625D20"/>
                </a:solidFill>
                <a:latin typeface="+mj-lt"/>
                <a:cs typeface="Calibri"/>
                <a:hlinkClick r:id="rId2"/>
              </a:rPr>
              <a:t>recaudaciones@renatre.org.ar</a:t>
            </a:r>
            <a:endParaRPr lang="es-AR" sz="1600" b="1" spc="-15" dirty="0">
              <a:solidFill>
                <a:srgbClr val="625D20"/>
              </a:solidFill>
              <a:latin typeface="+mj-lt"/>
              <a:cs typeface="Calibri"/>
            </a:endParaRPr>
          </a:p>
          <a:p>
            <a:pPr marL="8636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b="1" spc="-15" dirty="0">
                <a:solidFill>
                  <a:srgbClr val="625D20"/>
                </a:solidFill>
                <a:latin typeface="+mj-lt"/>
                <a:cs typeface="Calibri"/>
              </a:rPr>
              <a:t>Para solicitar un plan de pago: </a:t>
            </a:r>
            <a:r>
              <a:rPr lang="es-AR" sz="1600" b="1" spc="-15" dirty="0">
                <a:solidFill>
                  <a:srgbClr val="625D20"/>
                </a:solidFill>
                <a:latin typeface="+mj-lt"/>
                <a:cs typeface="Calibri"/>
                <a:hlinkClick r:id="rId3"/>
              </a:rPr>
              <a:t>facilidades@renatre.org.ar</a:t>
            </a:r>
            <a:r>
              <a:rPr lang="es-AR" sz="1600" b="1" spc="-15" dirty="0">
                <a:solidFill>
                  <a:srgbClr val="625D20"/>
                </a:solidFill>
                <a:latin typeface="+mj-lt"/>
                <a:cs typeface="Calibri"/>
              </a:rPr>
              <a:t> </a:t>
            </a:r>
          </a:p>
          <a:p>
            <a:pPr marL="8636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b="1" spc="-15" dirty="0">
                <a:solidFill>
                  <a:srgbClr val="625D20"/>
                </a:solidFill>
                <a:latin typeface="+mj-lt"/>
                <a:cs typeface="Calibri"/>
              </a:rPr>
              <a:t>Reclamos: </a:t>
            </a:r>
            <a:r>
              <a:rPr lang="es-AR" sz="1600" b="1" spc="-15" dirty="0">
                <a:solidFill>
                  <a:srgbClr val="625D20"/>
                </a:solidFill>
                <a:latin typeface="+mj-lt"/>
                <a:cs typeface="Calibri"/>
                <a:hlinkClick r:id="rId4"/>
              </a:rPr>
              <a:t>descargos@renatre.org.ar</a:t>
            </a:r>
            <a:endParaRPr lang="es-AR" sz="1600" b="1" spc="-15" dirty="0">
              <a:solidFill>
                <a:srgbClr val="625D20"/>
              </a:solidFill>
              <a:latin typeface="+mj-lt"/>
              <a:cs typeface="Calibri"/>
            </a:endParaRPr>
          </a:p>
          <a:p>
            <a:pPr marL="8636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b="1" spc="-15" dirty="0">
                <a:solidFill>
                  <a:srgbClr val="625D20"/>
                </a:solidFill>
                <a:latin typeface="+mj-lt"/>
                <a:cs typeface="Calibri"/>
              </a:rPr>
              <a:t/>
            </a:r>
            <a:br>
              <a:rPr lang="es-AR" sz="1600" b="1" spc="-15" dirty="0">
                <a:solidFill>
                  <a:srgbClr val="625D20"/>
                </a:solidFill>
                <a:latin typeface="+mj-lt"/>
                <a:cs typeface="Calibri"/>
              </a:rPr>
            </a:br>
            <a:endParaRPr lang="es-AR" sz="1600" b="1" spc="-15" dirty="0">
              <a:solidFill>
                <a:srgbClr val="625D20"/>
              </a:solidFill>
              <a:latin typeface="+mj-lt"/>
              <a:cs typeface="Calibri"/>
            </a:endParaRPr>
          </a:p>
          <a:p>
            <a:pPr marL="8636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b="1" spc="-15" dirty="0">
                <a:solidFill>
                  <a:srgbClr val="625D20"/>
                </a:solidFill>
                <a:latin typeface="+mj-lt"/>
                <a:cs typeface="Calibri"/>
              </a:rPr>
              <a:t>Ingresando a la web del registro para regularizar su situación: </a:t>
            </a:r>
          </a:p>
          <a:p>
            <a:pPr marL="8636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b="1" spc="-15" dirty="0">
                <a:solidFill>
                  <a:srgbClr val="625D20"/>
                </a:solidFill>
                <a:latin typeface="+mj-lt"/>
                <a:cs typeface="Calibri"/>
                <a:hlinkClick r:id="rId5"/>
              </a:rPr>
              <a:t>http://www.renatre.org.ar/</a:t>
            </a:r>
            <a:endParaRPr lang="es-AR" sz="1600" b="1" spc="-15" dirty="0">
              <a:solidFill>
                <a:srgbClr val="625D20"/>
              </a:solidFill>
              <a:latin typeface="+mj-lt"/>
              <a:cs typeface="Calibri"/>
            </a:endParaRPr>
          </a:p>
          <a:p>
            <a:pPr marL="8636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b="1" spc="-15" dirty="0">
                <a:solidFill>
                  <a:srgbClr val="625D20"/>
                </a:solidFill>
                <a:latin typeface="+mj-lt"/>
                <a:cs typeface="Calibri"/>
              </a:rPr>
              <a:t> </a:t>
            </a:r>
          </a:p>
          <a:p>
            <a:pPr marL="8636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b="1" spc="-15" dirty="0">
                <a:solidFill>
                  <a:srgbClr val="625D20"/>
                </a:solidFill>
                <a:latin typeface="+mj-lt"/>
                <a:cs typeface="Calibri"/>
              </a:rPr>
              <a:t>O comunicarse al teléfono: </a:t>
            </a:r>
          </a:p>
          <a:p>
            <a:pPr marL="8636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b="1" spc="-15" dirty="0">
                <a:solidFill>
                  <a:srgbClr val="625D20"/>
                </a:solidFill>
                <a:latin typeface="+mj-lt"/>
                <a:cs typeface="Calibri"/>
                <a:hlinkClick r:id="rId6"/>
              </a:rPr>
              <a:t>0800-345-1526</a:t>
            </a:r>
            <a:endParaRPr lang="es-AR" sz="1600" b="1" spc="-15" dirty="0">
              <a:solidFill>
                <a:srgbClr val="625D20"/>
              </a:solidFill>
              <a:latin typeface="+mj-lt"/>
              <a:cs typeface="Calibri"/>
            </a:endParaRPr>
          </a:p>
        </p:txBody>
      </p:sp>
      <p:sp>
        <p:nvSpPr>
          <p:cNvPr id="6" name="object 3"/>
          <p:cNvSpPr txBox="1"/>
          <p:nvPr/>
        </p:nvSpPr>
        <p:spPr>
          <a:xfrm>
            <a:off x="750094" y="4876800"/>
            <a:ext cx="7643812" cy="246221"/>
          </a:xfrm>
          <a:prstGeom prst="rect">
            <a:avLst/>
          </a:prstGeom>
          <a:solidFill>
            <a:srgbClr val="E1E1E1"/>
          </a:solidFill>
          <a:ln w="9524">
            <a:solidFill>
              <a:srgbClr val="CCC1DA"/>
            </a:solidFill>
          </a:ln>
        </p:spPr>
        <p:txBody>
          <a:bodyPr lIns="0" tIns="0" rIns="0" bIns="0">
            <a:spAutoFit/>
          </a:bodyPr>
          <a:lstStyle/>
          <a:p>
            <a:pPr marL="8636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b="1" spc="-15" dirty="0" smtClean="0">
                <a:solidFill>
                  <a:srgbClr val="625D20"/>
                </a:solidFill>
                <a:latin typeface="+mj-lt"/>
                <a:cs typeface="Calibri"/>
              </a:rPr>
              <a:t>Subgerencia de Recaudación y Control Contributivo</a:t>
            </a:r>
            <a:endParaRPr lang="es-AR" sz="1600" b="1" spc="-15" dirty="0">
              <a:solidFill>
                <a:srgbClr val="625D20"/>
              </a:solidFill>
              <a:latin typeface="+mj-lt"/>
              <a:cs typeface="Calibri"/>
            </a:endParaRPr>
          </a:p>
        </p:txBody>
      </p:sp>
      <p:sp>
        <p:nvSpPr>
          <p:cNvPr id="8" name="object 3"/>
          <p:cNvSpPr txBox="1"/>
          <p:nvPr/>
        </p:nvSpPr>
        <p:spPr>
          <a:xfrm>
            <a:off x="750094" y="5229522"/>
            <a:ext cx="7643812" cy="246221"/>
          </a:xfrm>
          <a:prstGeom prst="rect">
            <a:avLst/>
          </a:prstGeom>
          <a:solidFill>
            <a:srgbClr val="E1E1E1"/>
          </a:solidFill>
          <a:ln w="9524">
            <a:solidFill>
              <a:srgbClr val="CCC1DA"/>
            </a:solidFill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s-AR" sz="1600" b="1" spc="-15" dirty="0">
                <a:solidFill>
                  <a:srgbClr val="625D20"/>
                </a:solidFill>
                <a:latin typeface="+mj-lt"/>
                <a:cs typeface="Calibri"/>
              </a:rPr>
              <a:t>Se agradece su difusión.</a:t>
            </a:r>
          </a:p>
        </p:txBody>
      </p:sp>
    </p:spTree>
    <p:extLst>
      <p:ext uri="{BB962C8B-B14F-4D97-AF65-F5344CB8AC3E}">
        <p14:creationId xmlns:p14="http://schemas.microsoft.com/office/powerpoint/2010/main" val="153279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831</TotalTime>
  <Words>712</Words>
  <Application>Microsoft Office PowerPoint</Application>
  <PresentationFormat>Presentación en pantalla (4:3)</PresentationFormat>
  <Paragraphs>115</Paragraphs>
  <Slides>7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Ivan Romanuk</cp:lastModifiedBy>
  <cp:revision>78</cp:revision>
  <cp:lastPrinted>2018-04-04T18:46:07Z</cp:lastPrinted>
  <dcterms:created xsi:type="dcterms:W3CDTF">2017-06-29T15:47:14Z</dcterms:created>
  <dcterms:modified xsi:type="dcterms:W3CDTF">2018-04-06T18:44:33Z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2017-06-29T00:00:00Z</vt:filetime>
  </property>
  <property fmtid="{D5CDD505-2E9C-101B-9397-08002B2CF9AE}" pid="3" name="LastSaved">
    <vt:filetime>2017-06-29T00:00:00Z</vt:filetime>
  </property>
</Properties>
</file>